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57" r:id="rId2"/>
    <p:sldId id="281" r:id="rId3"/>
    <p:sldId id="365" r:id="rId4"/>
    <p:sldId id="312" r:id="rId5"/>
    <p:sldId id="369" r:id="rId6"/>
    <p:sldId id="309" r:id="rId7"/>
    <p:sldId id="329" r:id="rId8"/>
    <p:sldId id="364" r:id="rId9"/>
    <p:sldId id="363" r:id="rId10"/>
    <p:sldId id="349" r:id="rId11"/>
    <p:sldId id="362" r:id="rId12"/>
    <p:sldId id="368" r:id="rId13"/>
    <p:sldId id="294" r:id="rId14"/>
    <p:sldId id="321" r:id="rId15"/>
    <p:sldId id="335" r:id="rId16"/>
    <p:sldId id="361" r:id="rId1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F6FC6"/>
    <a:srgbClr val="FFFEF7"/>
    <a:srgbClr val="FFFDEB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2" autoAdjust="0"/>
    <p:restoredTop sz="94272" autoAdjust="0"/>
  </p:normalViewPr>
  <p:slideViewPr>
    <p:cSldViewPr>
      <p:cViewPr>
        <p:scale>
          <a:sx n="53" d="100"/>
          <a:sy n="53" d="100"/>
        </p:scale>
        <p:origin x="-1026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97E2CF-099F-44E0-8889-E97E0078FE51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D741627-891C-4113-8964-0AF17A14CDA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3042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606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74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389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88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88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88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61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61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991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41627-891C-4113-8964-0AF17A14CDAE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0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FB71-3FD5-4831-8177-BA058E5A2DFA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79A0-4394-415D-A81E-1517EA071C3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118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BD27-ABA9-4D00-B9C6-0568E048068F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73A1-6FF7-4A8B-8F61-2468D7F7B4A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11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64D6-49E2-4FFD-B5A7-44F24DEFA883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CC32-6076-4683-9878-058A1D22A09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180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C54C-AF5B-40C3-9727-051DDD61F92A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8D5C-99B0-425D-A9C9-D9423C0CA59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19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911E-F39B-4ADD-BA78-5B56ED910523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C1A9-FBE8-4577-BEA4-B134746A5F0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66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12CC-82AB-4F37-BE58-3EB3386C507F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3A57-99E6-4EEC-AD8C-4B07D49361C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778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77F0-E308-4311-A7C8-8271FE7BE7CA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FC78-1463-499C-95D9-3C169B15879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71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6726-158E-45E6-8FAD-D82C28D07E43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52B6-BF58-4B03-95D2-3A8C008B5FF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967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A151-6AE3-4864-BC83-0FBC3292BE14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9E3-0191-4C9A-9B27-C2EC8FF6058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9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61DB-EB14-4723-8A71-2465E5AC2922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CFA3-10DD-433B-8F71-BD48DE7E58E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888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831056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6" y="4019551"/>
            <a:ext cx="155575" cy="116681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085E-5387-4151-B087-BA0E6C9703F7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2DDF-46B9-451B-95A6-8573865BE6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625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51373"/>
            <a:ext cx="8229600" cy="32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F6ADC0A-E159-4C08-BA1F-AD674B148380}" type="datetimeFigureOut">
              <a:rPr lang="en-AU"/>
              <a:pPr>
                <a:defRPr/>
              </a:pPr>
              <a:t>26/11/2017</a:t>
            </a:fld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9A91BE2-C437-4E3A-A8C4-7977AAC1A44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784" y="573528"/>
            <a:ext cx="7851648" cy="831540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N   B   N   Update</a:t>
            </a:r>
            <a:endParaRPr lang="en-AU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3568" y="1779662"/>
            <a:ext cx="7854950" cy="2448272"/>
          </a:xfrm>
        </p:spPr>
        <p:txBody>
          <a:bodyPr/>
          <a:lstStyle/>
          <a:p>
            <a:pPr marR="0" algn="l" eaLnBrk="1" hangingPunct="1">
              <a:lnSpc>
                <a:spcPct val="150000"/>
              </a:lnSpc>
            </a:pPr>
            <a:r>
              <a:rPr lang="en-AU" altLang="en-US" sz="3200" b="1" dirty="0" smtClean="0"/>
              <a:t>           What   ?             </a:t>
            </a:r>
          </a:p>
          <a:p>
            <a:pPr marR="0" algn="ctr" eaLnBrk="1" hangingPunct="1">
              <a:lnSpc>
                <a:spcPct val="150000"/>
              </a:lnSpc>
            </a:pPr>
            <a:r>
              <a:rPr lang="en-AU" altLang="en-US" sz="3200" b="1" dirty="0" smtClean="0"/>
              <a:t>When    ?</a:t>
            </a:r>
          </a:p>
          <a:p>
            <a:pPr marR="0" algn="ctr" eaLnBrk="1" hangingPunct="1">
              <a:lnSpc>
                <a:spcPct val="150000"/>
              </a:lnSpc>
            </a:pPr>
            <a:r>
              <a:rPr lang="en-AU" altLang="en-US" sz="3200" b="1" dirty="0" smtClean="0"/>
              <a:t>                                   Cost    ?</a:t>
            </a:r>
            <a:endParaRPr lang="en-AU" alt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5786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FF00"/>
                </a:solidFill>
              </a:rPr>
              <a:t>Dave Botherway					                 August - 2017</a:t>
            </a:r>
            <a:endParaRPr lang="en-A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9700"/>
            <a:ext cx="8159179" cy="516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1503824"/>
            <a:ext cx="288032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Finally,  on 18-August-17</a:t>
            </a:r>
          </a:p>
          <a:p>
            <a:endParaRPr lang="en-A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6696744" cy="47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195486"/>
            <a:ext cx="7851648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>NBN  -  Choosing  a  Plan  !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75606"/>
            <a:ext cx="7344816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 </a:t>
            </a:r>
            <a:r>
              <a:rPr lang="en-AU" sz="2400" b="1" dirty="0" smtClean="0"/>
              <a:t>Amount  of  data  -  5 GB / month,    up  to Unlimited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 Maximum Speed  -  12 Mbps  to  100 Mbps		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 Bundled Phone  – Fixed Lines, Mobile, International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 Entertainment Bundles   -  Foxtel,  </a:t>
            </a:r>
            <a:r>
              <a:rPr lang="en-AU" sz="2400" b="1" dirty="0" err="1" smtClean="0"/>
              <a:t>TelstraTV</a:t>
            </a:r>
            <a:r>
              <a:rPr lang="en-AU" sz="2400" b="1" dirty="0" smtClean="0"/>
              <a:t>,  </a:t>
            </a:r>
            <a:r>
              <a:rPr lang="en-AU" sz="2400" b="1" dirty="0" err="1" smtClean="0"/>
              <a:t>FetchTV</a:t>
            </a:r>
            <a:r>
              <a:rPr lang="en-AU" sz="2400" b="1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 Contract  Period  –  Monthly,   12 months,   24 months</a:t>
            </a:r>
            <a:endParaRPr lang="en-A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12360" y="483518"/>
            <a:ext cx="13681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FF00"/>
                </a:solidFill>
              </a:rPr>
              <a:t>Dave-B ? </a:t>
            </a:r>
          </a:p>
          <a:p>
            <a:endParaRPr lang="en-AU" sz="2800" b="1" dirty="0">
              <a:solidFill>
                <a:srgbClr val="FFFF00"/>
              </a:solidFill>
            </a:endParaRPr>
          </a:p>
          <a:p>
            <a:r>
              <a:rPr lang="en-AU" sz="2400" b="1" dirty="0" smtClean="0">
                <a:solidFill>
                  <a:srgbClr val="FFFF00"/>
                </a:solidFill>
              </a:rPr>
              <a:t> 500 GB</a:t>
            </a:r>
          </a:p>
          <a:p>
            <a:endParaRPr lang="en-AU" sz="2400" b="1" dirty="0">
              <a:solidFill>
                <a:srgbClr val="FFFF00"/>
              </a:solidFill>
            </a:endParaRPr>
          </a:p>
          <a:p>
            <a:r>
              <a:rPr lang="en-AU" sz="2400" b="1" dirty="0" smtClean="0">
                <a:solidFill>
                  <a:srgbClr val="FFFF00"/>
                </a:solidFill>
              </a:rPr>
              <a:t>50 Mbps</a:t>
            </a:r>
          </a:p>
          <a:p>
            <a:endParaRPr lang="en-AU" sz="2400" b="1" dirty="0">
              <a:solidFill>
                <a:srgbClr val="FFFF00"/>
              </a:solidFill>
            </a:endParaRPr>
          </a:p>
          <a:p>
            <a:r>
              <a:rPr lang="en-AU" sz="2400" b="1" dirty="0" smtClean="0">
                <a:solidFill>
                  <a:srgbClr val="FFFF00"/>
                </a:solidFill>
              </a:rPr>
              <a:t>  All  AU</a:t>
            </a:r>
          </a:p>
          <a:p>
            <a:endParaRPr lang="en-AU" sz="2400" b="1" dirty="0">
              <a:solidFill>
                <a:srgbClr val="FFFF00"/>
              </a:solidFill>
            </a:endParaRPr>
          </a:p>
          <a:p>
            <a:r>
              <a:rPr lang="en-AU" sz="2400" b="1" dirty="0" smtClean="0">
                <a:solidFill>
                  <a:srgbClr val="FFFF00"/>
                </a:solidFill>
              </a:rPr>
              <a:t> Maybe</a:t>
            </a:r>
          </a:p>
          <a:p>
            <a:endParaRPr lang="en-AU" sz="2400" b="1" dirty="0">
              <a:solidFill>
                <a:srgbClr val="FFFF00"/>
              </a:solidFill>
            </a:endParaRPr>
          </a:p>
          <a:p>
            <a:r>
              <a:rPr lang="en-AU" sz="2400" b="1" dirty="0" smtClean="0">
                <a:solidFill>
                  <a:srgbClr val="FFFF00"/>
                </a:solidFill>
              </a:rPr>
              <a:t>   12 m </a:t>
            </a:r>
            <a:endParaRPr lang="en-A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3568" y="1491630"/>
            <a:ext cx="8208912" cy="3312368"/>
          </a:xfrm>
        </p:spPr>
        <p:txBody>
          <a:bodyPr/>
          <a:lstStyle/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“ $80 Plan ”  </a:t>
            </a:r>
            <a:r>
              <a:rPr lang="en-AU" altLang="en-US" sz="1800" dirty="0" smtClean="0"/>
              <a:t>( 25/5 Mbps,  U/L Data,   Fetch TV)</a:t>
            </a:r>
            <a:r>
              <a:rPr lang="en-AU" altLang="en-US" sz="2400" dirty="0" smtClean="0"/>
              <a:t>	$  80 /m </a:t>
            </a:r>
            <a:endParaRPr lang="en-AU" altLang="en-US" sz="1600" dirty="0" smtClean="0"/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Speed Upgrade to 100 / 40  Mbps	 	$  20 /m</a:t>
            </a: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Local and Mobile Calls</a:t>
            </a:r>
            <a:r>
              <a:rPr lang="en-AU" altLang="en-US" sz="1600" dirty="0" smtClean="0"/>
              <a:t>	( excludes 13, 1300)</a:t>
            </a:r>
            <a:r>
              <a:rPr lang="en-AU" altLang="en-US" sz="2400" dirty="0" smtClean="0"/>
              <a:t> 	$  10 /m</a:t>
            </a: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International calls   </a:t>
            </a:r>
            <a:r>
              <a:rPr lang="en-AU" altLang="en-US" sz="1600" dirty="0" smtClean="0"/>
              <a:t>( to 25 countries )	</a:t>
            </a:r>
            <a:r>
              <a:rPr lang="en-AU" altLang="en-US" sz="2400" dirty="0" smtClean="0"/>
              <a:t>	$  10 /m</a:t>
            </a:r>
            <a:r>
              <a:rPr lang="en-AU" altLang="en-US" sz="1600" dirty="0" smtClean="0"/>
              <a:t>	 	    				</a:t>
            </a:r>
            <a:r>
              <a:rPr lang="en-AU" altLang="en-US" sz="2800" dirty="0" smtClean="0"/>
              <a:t>          </a:t>
            </a:r>
            <a:r>
              <a:rPr lang="en-AU" altLang="en-US" sz="1800" dirty="0" smtClean="0"/>
              <a:t>--------------</a:t>
            </a:r>
            <a:endParaRPr lang="en-AU" altLang="en-US" sz="2000" dirty="0" smtClean="0"/>
          </a:p>
          <a:p>
            <a:pPr marL="457200" marR="0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                                                                    </a:t>
            </a:r>
            <a:r>
              <a:rPr lang="en-AU" altLang="en-US" sz="2800" b="1" dirty="0" smtClean="0"/>
              <a:t>$ 120 /m</a:t>
            </a:r>
            <a:r>
              <a:rPr lang="en-AU" altLang="en-US" sz="1000" dirty="0" smtClean="0"/>
              <a:t>	</a:t>
            </a:r>
            <a:endParaRPr lang="en-AU" altLang="en-US" sz="2400" dirty="0" smtClean="0"/>
          </a:p>
          <a:p>
            <a:pPr marL="457200" marR="0" indent="-457200" algn="l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altLang="en-US" sz="1600" b="1" dirty="0" smtClean="0">
                <a:solidFill>
                  <a:srgbClr val="FFFF00"/>
                </a:solidFill>
              </a:rPr>
              <a:t>However, currently (nearly same functions)  for  $ 81 /m  -  to be negotiated  </a:t>
            </a:r>
            <a:r>
              <a:rPr lang="en-AU" altLang="en-US" sz="1800" b="1" dirty="0" smtClean="0">
                <a:solidFill>
                  <a:srgbClr val="FFFF00"/>
                </a:solidFill>
              </a:rPr>
              <a:t>!</a:t>
            </a:r>
            <a:endParaRPr lang="en-AU" alt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63688" y="699542"/>
            <a:ext cx="5907432" cy="53493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000" dirty="0" smtClean="0"/>
              <a:t>Optus Offering  . . </a:t>
            </a:r>
            <a:r>
              <a:rPr lang="en-AU" dirty="0" smtClean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6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2" t="223" r="63342" b="89881"/>
          <a:stretch/>
        </p:blipFill>
        <p:spPr>
          <a:xfrm>
            <a:off x="107504" y="123478"/>
            <a:ext cx="3256934" cy="83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131590"/>
            <a:ext cx="6516216" cy="3866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8234" t="15555" r="21939"/>
          <a:stretch/>
        </p:blipFill>
        <p:spPr>
          <a:xfrm>
            <a:off x="168936" y="1131590"/>
            <a:ext cx="1792773" cy="3892917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8" name="Oval 7"/>
          <p:cNvSpPr/>
          <p:nvPr/>
        </p:nvSpPr>
        <p:spPr>
          <a:xfrm>
            <a:off x="251520" y="2520280"/>
            <a:ext cx="1497878" cy="6995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65293" y="3312368"/>
            <a:ext cx="1116124" cy="5555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2411760" y="3094712"/>
            <a:ext cx="1800200" cy="6995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4932040" y="3435846"/>
            <a:ext cx="1512168" cy="6995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6876256" y="4227934"/>
            <a:ext cx="1872208" cy="6995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3923928" y="367939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FF00"/>
                </a:solidFill>
              </a:rPr>
              <a:t>100 Mbps + Calls = $90/m,</a:t>
            </a:r>
            <a:r>
              <a:rPr lang="en-AU" sz="2000" dirty="0" smtClean="0"/>
              <a:t>   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339502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FF00"/>
                </a:solidFill>
              </a:rPr>
              <a:t>Optus = $120  !</a:t>
            </a:r>
            <a:endParaRPr lang="en-A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0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67494"/>
            <a:ext cx="4608512" cy="831540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9552" y="1419622"/>
            <a:ext cx="8928992" cy="2700338"/>
          </a:xfrm>
        </p:spPr>
        <p:txBody>
          <a:bodyPr/>
          <a:lstStyle/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NBN  is  </a:t>
            </a:r>
            <a:r>
              <a:rPr lang="en-AU" altLang="en-US" sz="2400" dirty="0"/>
              <a:t>coming </a:t>
            </a:r>
            <a:r>
              <a:rPr lang="en-AU" altLang="en-US" sz="2400" dirty="0" smtClean="0"/>
              <a:t>– like </a:t>
            </a:r>
            <a:r>
              <a:rPr lang="en-AU" altLang="en-US" sz="2400" dirty="0"/>
              <a:t>it or not </a:t>
            </a:r>
            <a:r>
              <a:rPr lang="en-AU" altLang="en-US" sz="2400" dirty="0" smtClean="0"/>
              <a:t>!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Will replace existing “wired” system (unless -&gt; all mobile)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Check NBN site to find dates &amp; method for your address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Decide on your own requirements</a:t>
            </a:r>
          </a:p>
          <a:p>
            <a:pPr marL="457200" marR="0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Explore  various ISPs   –   and negotiate . . . . . </a:t>
            </a:r>
            <a:endParaRPr lang="en-AU" altLang="en-US" sz="28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771550"/>
            <a:ext cx="3744416" cy="1152128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dirty="0" smtClean="0"/>
              <a:t>Questions</a:t>
            </a:r>
            <a:endParaRPr lang="en-AU" dirty="0"/>
          </a:p>
        </p:txBody>
      </p:sp>
      <p:pic>
        <p:nvPicPr>
          <p:cNvPr id="2050" name="Picture 2" descr="C:\Users\daveb\Desktop\Beast-2\PC Help 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4014117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92" y="267494"/>
            <a:ext cx="7851648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>National  Broadband  Network</a:t>
            </a:r>
            <a:endParaRPr lang="en-AU" sz="3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79512" y="1347614"/>
            <a:ext cx="8784976" cy="3456384"/>
          </a:xfrm>
        </p:spPr>
        <p:txBody>
          <a:bodyPr/>
          <a:lstStyle/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400" dirty="0" smtClean="0"/>
              <a:t>Australia wide Network, using new Fibre Optic technology</a:t>
            </a:r>
            <a:endParaRPr lang="en-AU" altLang="en-US" sz="2800" dirty="0" smtClean="0"/>
          </a:p>
          <a:p>
            <a:pPr marL="914400" lvl="1" indent="-457200" algn="l" eaLnBrk="1" hangingPunct="1">
              <a:buFont typeface="Arial" panose="020B0604020202020204" pitchFamily="34" charset="0"/>
              <a:buChar char="•"/>
            </a:pPr>
            <a:r>
              <a:rPr lang="en-AU" altLang="en-US" sz="2000" b="1" dirty="0" smtClean="0">
                <a:solidFill>
                  <a:srgbClr val="FFFF00"/>
                </a:solidFill>
              </a:rPr>
              <a:t>        </a:t>
            </a:r>
            <a:r>
              <a:rPr lang="en-AU" altLang="en-US" sz="1400" b="1" dirty="0" smtClean="0">
                <a:solidFill>
                  <a:srgbClr val="FFFF00"/>
                </a:solidFill>
              </a:rPr>
              <a:t>to totally replace older Microwave (now Fibre ? ) and Copper network</a:t>
            </a:r>
            <a:endParaRPr lang="en-AU" altLang="en-US" sz="2000" b="1" dirty="0" smtClean="0">
              <a:solidFill>
                <a:srgbClr val="FFFF00"/>
              </a:solidFill>
            </a:endParaRP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 smtClean="0">
                <a:solidFill>
                  <a:srgbClr val="FFFF00"/>
                </a:solidFill>
              </a:rPr>
              <a:t>Originally all  </a:t>
            </a:r>
            <a:r>
              <a:rPr lang="en-AU" altLang="en-US" sz="2000" b="1" dirty="0" err="1" smtClean="0">
                <a:solidFill>
                  <a:srgbClr val="FFFF00"/>
                </a:solidFill>
              </a:rPr>
              <a:t>FttP</a:t>
            </a:r>
            <a:r>
              <a:rPr lang="en-AU" altLang="en-US" sz="2000" b="1" dirty="0" smtClean="0">
                <a:solidFill>
                  <a:srgbClr val="FFFF00"/>
                </a:solidFill>
              </a:rPr>
              <a:t> -  Fibre to the Premises or (</a:t>
            </a:r>
            <a:r>
              <a:rPr lang="en-AU" altLang="en-US" sz="2000" b="1" dirty="0" err="1" smtClean="0">
                <a:solidFill>
                  <a:srgbClr val="FFFF00"/>
                </a:solidFill>
              </a:rPr>
              <a:t>FttB</a:t>
            </a:r>
            <a:r>
              <a:rPr lang="en-AU" altLang="en-US" sz="2000" b="1" dirty="0" smtClean="0">
                <a:solidFill>
                  <a:srgbClr val="FFFF00"/>
                </a:solidFill>
              </a:rPr>
              <a:t>), expensive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 smtClean="0">
                <a:solidFill>
                  <a:srgbClr val="FFFF00"/>
                </a:solidFill>
              </a:rPr>
              <a:t>Compromise  </a:t>
            </a:r>
            <a:r>
              <a:rPr lang="en-AU" altLang="en-US" sz="2000" b="1" dirty="0" err="1" smtClean="0">
                <a:solidFill>
                  <a:srgbClr val="FFFF00"/>
                </a:solidFill>
              </a:rPr>
              <a:t>FttN</a:t>
            </a:r>
            <a:r>
              <a:rPr lang="en-AU" altLang="en-US" sz="2000" b="1" dirty="0" smtClean="0">
                <a:solidFill>
                  <a:srgbClr val="FFFF00"/>
                </a:solidFill>
              </a:rPr>
              <a:t>  - Fibre to the  Node (in Street), or Fixed Radio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 smtClean="0">
                <a:solidFill>
                  <a:srgbClr val="FFFF00"/>
                </a:solidFill>
              </a:rPr>
              <a:t>Takeover  Telstra  cable network,   Replace Optus Cable  !</a:t>
            </a:r>
          </a:p>
          <a:p>
            <a:pPr marL="914400" lvl="1" indent="-45720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altLang="en-US" sz="2000" b="1" dirty="0" smtClean="0">
                <a:solidFill>
                  <a:srgbClr val="FFFF00"/>
                </a:solidFill>
              </a:rPr>
              <a:t>Remote areas -  new lower-cost Satellite access, subsidised ?</a:t>
            </a:r>
          </a:p>
          <a:p>
            <a:pPr lvl="1" algn="l" eaLnBrk="1" hangingPunct="1">
              <a:lnSpc>
                <a:spcPct val="150000"/>
              </a:lnSpc>
            </a:pPr>
            <a:r>
              <a:rPr lang="en-AU" altLang="en-US" sz="2000" b="1" dirty="0" smtClean="0">
                <a:solidFill>
                  <a:srgbClr val="FFFF00"/>
                </a:solidFill>
              </a:rPr>
              <a:t>      Recently announced -  </a:t>
            </a:r>
            <a:r>
              <a:rPr lang="en-AU" altLang="en-US" sz="2000" b="1" dirty="0" err="1" smtClean="0">
                <a:solidFill>
                  <a:srgbClr val="FFFF00"/>
                </a:solidFill>
              </a:rPr>
              <a:t>FttC</a:t>
            </a:r>
            <a:r>
              <a:rPr lang="en-AU" altLang="en-US" sz="2000" b="1" dirty="0" smtClean="0">
                <a:solidFill>
                  <a:srgbClr val="FFFF00"/>
                </a:solidFill>
              </a:rPr>
              <a:t>  (Curb)  /  </a:t>
            </a:r>
            <a:r>
              <a:rPr lang="en-AU" altLang="en-US" sz="2000" b="1" dirty="0" err="1" smtClean="0">
                <a:solidFill>
                  <a:srgbClr val="FFFF00"/>
                </a:solidFill>
              </a:rPr>
              <a:t>FttDP</a:t>
            </a:r>
            <a:r>
              <a:rPr lang="en-AU" altLang="en-US" sz="2000" b="1" dirty="0" smtClean="0">
                <a:solidFill>
                  <a:srgbClr val="FFFF00"/>
                </a:solidFill>
              </a:rPr>
              <a:t> (Distribution Point)</a:t>
            </a:r>
          </a:p>
        </p:txBody>
      </p:sp>
    </p:spTree>
    <p:extLst>
      <p:ext uri="{BB962C8B-B14F-4D97-AF65-F5344CB8AC3E}">
        <p14:creationId xmlns:p14="http://schemas.microsoft.com/office/powerpoint/2010/main" val="5877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54" y="3147814"/>
            <a:ext cx="4144392" cy="167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76" y="325189"/>
            <a:ext cx="4668636" cy="2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39" y="3147814"/>
            <a:ext cx="4854073" cy="171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" y="339502"/>
            <a:ext cx="414286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43808" y="1381558"/>
            <a:ext cx="5040560" cy="3206416"/>
            <a:chOff x="2672821" y="1305472"/>
            <a:chExt cx="5040560" cy="3206416"/>
          </a:xfrm>
        </p:grpSpPr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>
              <a:off x="2672821" y="2711688"/>
              <a:ext cx="1311074" cy="1800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H="1" flipV="1">
              <a:off x="3176876" y="1633605"/>
              <a:ext cx="797685" cy="77718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flipV="1">
              <a:off x="4617037" y="1305472"/>
              <a:ext cx="1656183" cy="1190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4617037" y="2711688"/>
              <a:ext cx="3096344" cy="129614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3895" y="2410787"/>
              <a:ext cx="864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FFFF00"/>
                  </a:solidFill>
                </a:rPr>
                <a:t>Fibre</a:t>
              </a:r>
              <a:endParaRPr lang="en-AU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2280" y="1282871"/>
            <a:ext cx="1008112" cy="1081566"/>
            <a:chOff x="1979712" y="627534"/>
            <a:chExt cx="1008112" cy="1081566"/>
          </a:xfrm>
        </p:grpSpPr>
        <p:sp>
          <p:nvSpPr>
            <p:cNvPr id="18" name="TextBox 17"/>
            <p:cNvSpPr txBox="1"/>
            <p:nvPr/>
          </p:nvSpPr>
          <p:spPr>
            <a:xfrm>
              <a:off x="1979712" y="112432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CC00FF"/>
                  </a:solidFill>
                </a:rPr>
                <a:t> HFC   </a:t>
              </a:r>
              <a:r>
                <a:rPr lang="en-AU" sz="1400" b="1" dirty="0" smtClean="0">
                  <a:solidFill>
                    <a:srgbClr val="CC00FF"/>
                  </a:solidFill>
                </a:rPr>
                <a:t>shared</a:t>
              </a:r>
              <a:endParaRPr lang="en-AU" sz="1400" b="1" dirty="0">
                <a:solidFill>
                  <a:srgbClr val="CC00FF"/>
                </a:solidFill>
              </a:endParaRP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H="1" flipV="1">
              <a:off x="2301784" y="627534"/>
              <a:ext cx="0" cy="572011"/>
            </a:xfrm>
            <a:prstGeom prst="line">
              <a:avLst/>
            </a:prstGeom>
            <a:noFill/>
            <a:ln w="19050">
              <a:solidFill>
                <a:srgbClr val="CC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78889" y="2508344"/>
            <a:ext cx="4509535" cy="1647582"/>
            <a:chOff x="3878889" y="2508344"/>
            <a:chExt cx="4509535" cy="1647582"/>
          </a:xfrm>
        </p:grpSpPr>
        <p:sp>
          <p:nvSpPr>
            <p:cNvPr id="20" name="TextBox 19"/>
            <p:cNvSpPr txBox="1"/>
            <p:nvPr/>
          </p:nvSpPr>
          <p:spPr>
            <a:xfrm>
              <a:off x="6350343" y="2508344"/>
              <a:ext cx="203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 smtClean="0">
                  <a:solidFill>
                    <a:srgbClr val="FFFF00"/>
                  </a:solidFill>
                </a:rPr>
                <a:t>Copper, dedicated</a:t>
              </a:r>
              <a:endParaRPr lang="en-AU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H="1">
              <a:off x="3878889" y="2787774"/>
              <a:ext cx="2400066" cy="1199658"/>
            </a:xfrm>
            <a:prstGeom prst="line">
              <a:avLst/>
            </a:prstGeom>
            <a:noFill/>
            <a:ln w="19050">
              <a:solidFill>
                <a:srgbClr val="CC00FF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7414352" y="2877676"/>
              <a:ext cx="974072" cy="1278250"/>
            </a:xfrm>
            <a:prstGeom prst="line">
              <a:avLst/>
            </a:prstGeom>
            <a:noFill/>
            <a:ln w="19050">
              <a:solidFill>
                <a:srgbClr val="CC00FF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 dirty="0"/>
            </a:p>
          </p:txBody>
        </p:sp>
      </p:grp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-36512" y="2283718"/>
            <a:ext cx="3433986" cy="645795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2400" dirty="0" smtClean="0">
                <a:solidFill>
                  <a:srgbClr val="FFFF00"/>
                </a:solidFill>
              </a:rPr>
              <a:t>Method Summary</a:t>
            </a:r>
            <a:endParaRPr lang="en-A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95486"/>
            <a:ext cx="8424936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>Hybrid Fibre Coax  </a:t>
            </a:r>
            <a:r>
              <a:rPr lang="en-AU" sz="2400" dirty="0" smtClean="0"/>
              <a:t>–  ala Telstra/Optus cable</a:t>
            </a:r>
            <a:endParaRPr lang="en-A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638"/>
            <a:ext cx="885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wifi ro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236296" y="3055713"/>
            <a:ext cx="1723108" cy="1290915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7227066" y="1995686"/>
            <a:ext cx="1732338" cy="2311788"/>
            <a:chOff x="7227066" y="1995686"/>
            <a:chExt cx="1732338" cy="2311788"/>
          </a:xfrm>
        </p:grpSpPr>
        <p:pic>
          <p:nvPicPr>
            <p:cNvPr id="2052" name="Picture 4" descr="Image result for wifi rout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7"/>
            <a:stretch/>
          </p:blipFill>
          <p:spPr bwMode="auto">
            <a:xfrm>
              <a:off x="7345727" y="1995686"/>
              <a:ext cx="1613677" cy="1306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485128" y="3722699"/>
              <a:ext cx="1444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>
                  <a:solidFill>
                    <a:srgbClr val="FF0000"/>
                  </a:solidFill>
                </a:rPr>
                <a:t>Router  +  </a:t>
              </a:r>
              <a:r>
                <a:rPr lang="en-AU" sz="1600" b="1" dirty="0" err="1" smtClean="0">
                  <a:solidFill>
                    <a:srgbClr val="FF0000"/>
                  </a:solidFill>
                </a:rPr>
                <a:t>WiFi</a:t>
              </a:r>
              <a:endParaRPr lang="en-AU" sz="1600" b="1" dirty="0" smtClean="0">
                <a:solidFill>
                  <a:srgbClr val="FF0000"/>
                </a:solidFill>
              </a:endParaRPr>
            </a:p>
            <a:p>
              <a:r>
                <a:rPr lang="en-AU" sz="1600" b="1" dirty="0">
                  <a:solidFill>
                    <a:srgbClr val="FF0000"/>
                  </a:solidFill>
                </a:rPr>
                <a:t> </a:t>
              </a:r>
              <a:r>
                <a:rPr lang="en-AU" sz="1600" b="1" dirty="0" smtClean="0">
                  <a:solidFill>
                    <a:srgbClr val="FF0000"/>
                  </a:solidFill>
                </a:rPr>
                <a:t>    ex  RSP</a:t>
              </a:r>
              <a:endParaRPr lang="en-AU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7227066" y="3138438"/>
              <a:ext cx="576064" cy="33809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57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352" y="267494"/>
            <a:ext cx="1440160" cy="3722181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>HFC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2400" dirty="0" smtClean="0"/>
              <a:t>–</a:t>
            </a:r>
            <a:r>
              <a:rPr lang="en-AU" sz="1200" dirty="0" smtClean="0"/>
              <a:t/>
            </a:r>
            <a:br>
              <a:rPr lang="en-AU" sz="1200" dirty="0" smtClean="0"/>
            </a:br>
            <a:r>
              <a:rPr lang="en-AU" sz="1200" dirty="0" smtClean="0"/>
              <a:t> 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 who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 does 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  what ?</a:t>
            </a:r>
            <a:endParaRPr lang="en-AU" sz="2400" dirty="0"/>
          </a:p>
        </p:txBody>
      </p:sp>
      <p:sp>
        <p:nvSpPr>
          <p:cNvPr id="3" name="AutoShape 2" descr="Image result for wifi ro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2598" r="8785" b="2161"/>
          <a:stretch/>
        </p:blipFill>
        <p:spPr bwMode="auto">
          <a:xfrm>
            <a:off x="242272" y="450173"/>
            <a:ext cx="7401167" cy="4572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4357142"/>
            <a:ext cx="3884130" cy="2031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Service Provider (RSP) to provide, unless  BYO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3003798"/>
            <a:ext cx="792088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900" b="1" dirty="0" smtClean="0">
                <a:solidFill>
                  <a:schemeClr val="bg1"/>
                </a:solidFill>
              </a:rPr>
              <a:t>RSP Router</a:t>
            </a:r>
            <a:endParaRPr lang="en-A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040" y="213078"/>
            <a:ext cx="8299648" cy="687524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600" dirty="0" smtClean="0"/>
              <a:t>Fibre to Node (or Kerb) </a:t>
            </a:r>
            <a:r>
              <a:rPr lang="en-AU" sz="2400" dirty="0" smtClean="0"/>
              <a:t>-  for most people</a:t>
            </a:r>
            <a:endParaRPr lang="en-AU" sz="3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71799" y="1968008"/>
            <a:ext cx="6142417" cy="19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4013" y="4247448"/>
            <a:ext cx="7640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FFFF00"/>
                </a:solidFill>
              </a:rPr>
              <a:t>Different Modem - may have WiFi  &amp; Multi Ports                       To PCs etc</a:t>
            </a:r>
          </a:p>
          <a:p>
            <a:r>
              <a:rPr lang="en-AU" dirty="0">
                <a:solidFill>
                  <a:srgbClr val="FFFF00"/>
                </a:solidFill>
              </a:rPr>
              <a:t> </a:t>
            </a:r>
            <a:r>
              <a:rPr lang="en-AU" dirty="0" smtClean="0">
                <a:solidFill>
                  <a:srgbClr val="FFFF00"/>
                </a:solidFill>
              </a:rPr>
              <a:t>          </a:t>
            </a:r>
            <a:r>
              <a:rPr lang="en-AU" dirty="0" smtClean="0">
                <a:solidFill>
                  <a:srgbClr val="FF0000"/>
                </a:solidFill>
              </a:rPr>
              <a:t>( negotiate with ISP . . .  )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V="1">
            <a:off x="4572000" y="3073045"/>
            <a:ext cx="288032" cy="115355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>
            <a:off x="6876256" y="3271567"/>
            <a:ext cx="576064" cy="104483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200089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Existing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Image result for nbn node box"/>
          <p:cNvSpPr>
            <a:spLocks noChangeAspect="1" noChangeArrowheads="1"/>
          </p:cNvSpPr>
          <p:nvPr/>
        </p:nvSpPr>
        <p:spPr bwMode="auto">
          <a:xfrm>
            <a:off x="171243" y="606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t="18635" r="11062"/>
          <a:stretch/>
        </p:blipFill>
        <p:spPr>
          <a:xfrm>
            <a:off x="476043" y="1409879"/>
            <a:ext cx="1654240" cy="1520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252024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Street Node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>
            <a:off x="1691681" y="2217595"/>
            <a:ext cx="1418422" cy="2101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60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0991" y="123626"/>
            <a:ext cx="7781449" cy="4896247"/>
            <a:chOff x="896624" y="1"/>
            <a:chExt cx="7642018" cy="48962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-1" b="73684"/>
            <a:stretch/>
          </p:blipFill>
          <p:spPr>
            <a:xfrm>
              <a:off x="899592" y="1"/>
              <a:ext cx="7639050" cy="18516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56979"/>
            <a:stretch/>
          </p:blipFill>
          <p:spPr>
            <a:xfrm>
              <a:off x="896624" y="1851621"/>
              <a:ext cx="7639050" cy="3044627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683568" y="3435846"/>
            <a:ext cx="5616624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1691680" y="195486"/>
            <a:ext cx="187220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6771537" y="2355726"/>
            <a:ext cx="1729809" cy="2520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6867" y="195486"/>
            <a:ext cx="6873491" cy="4774447"/>
            <a:chOff x="206867" y="195486"/>
            <a:chExt cx="6873491" cy="47744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b="85780"/>
            <a:stretch/>
          </p:blipFill>
          <p:spPr>
            <a:xfrm>
              <a:off x="374420" y="195486"/>
              <a:ext cx="6645852" cy="105434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-2462" t="36283" r="-964" b="9033"/>
            <a:stretch/>
          </p:blipFill>
          <p:spPr>
            <a:xfrm>
              <a:off x="206867" y="915566"/>
              <a:ext cx="6873491" cy="405436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3693" t="22300" r="751" b="68467"/>
            <a:stretch/>
          </p:blipFill>
          <p:spPr>
            <a:xfrm>
              <a:off x="3933749" y="623360"/>
              <a:ext cx="3027609" cy="684598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446505" y="4083918"/>
              <a:ext cx="6285735" cy="51344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3447" y="623360"/>
              <a:ext cx="1063755" cy="17114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439810" y="1248164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FFFF00"/>
                </a:solidFill>
              </a:rPr>
              <a:t>   The</a:t>
            </a:r>
          </a:p>
          <a:p>
            <a:r>
              <a:rPr lang="en-AU" sz="3600" dirty="0" smtClean="0">
                <a:solidFill>
                  <a:srgbClr val="FFFF00"/>
                </a:solidFill>
              </a:rPr>
              <a:t> Optus</a:t>
            </a:r>
          </a:p>
          <a:p>
            <a:r>
              <a:rPr lang="en-AU" sz="3600" dirty="0" smtClean="0">
                <a:solidFill>
                  <a:srgbClr val="FFFF00"/>
                </a:solidFill>
              </a:rPr>
              <a:t>Letters</a:t>
            </a:r>
          </a:p>
          <a:p>
            <a:endParaRPr lang="en-A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7" y="87751"/>
            <a:ext cx="6912632" cy="500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8344" y="105958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FF00"/>
                </a:solidFill>
              </a:rPr>
              <a:t>  </a:t>
            </a:r>
            <a:endParaRPr lang="en-AU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75277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 The saga  </a:t>
            </a:r>
          </a:p>
          <a:p>
            <a:r>
              <a:rPr lang="en-AU" sz="3600" b="1" dirty="0" smtClean="0">
                <a:solidFill>
                  <a:srgbClr val="FFFF00"/>
                </a:solidFill>
              </a:rPr>
              <a:t>continues</a:t>
            </a:r>
            <a:endParaRPr lang="en-AU" sz="36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4"/>
          <a:stretch/>
        </p:blipFill>
        <p:spPr>
          <a:xfrm>
            <a:off x="251520" y="123478"/>
            <a:ext cx="6269569" cy="489654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3528" y="3291830"/>
            <a:ext cx="5616624" cy="4235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30" y="1382186"/>
            <a:ext cx="5739570" cy="3637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5656" y="339502"/>
            <a:ext cx="288032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   </a:t>
            </a:r>
            <a:r>
              <a:rPr lang="en-AU" b="1" dirty="0" smtClean="0">
                <a:solidFill>
                  <a:srgbClr val="FF0000"/>
                </a:solidFill>
              </a:rPr>
              <a:t>On  8-August-17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4443958"/>
            <a:ext cx="136815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 14</a:t>
            </a:r>
            <a:r>
              <a:rPr lang="en-AU" b="1" dirty="0" smtClean="0">
                <a:solidFill>
                  <a:srgbClr val="FF0000"/>
                </a:solidFill>
              </a:rPr>
              <a:t>-August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5670</TotalTime>
  <Words>318</Words>
  <Application>Microsoft Office PowerPoint</Application>
  <PresentationFormat>On-screen Show (16:9)</PresentationFormat>
  <Paragraphs>80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N   B   N   Update</vt:lpstr>
      <vt:lpstr>National  Broadband  Network</vt:lpstr>
      <vt:lpstr>Method Summary</vt:lpstr>
      <vt:lpstr>Hybrid Fibre Coax  –  ala Telstra/Optus cable</vt:lpstr>
      <vt:lpstr>HFC  –    who   does     what ?</vt:lpstr>
      <vt:lpstr>Fibre to Node (or Kerb) -  for most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NBN  -  Choosing  a  Plan  !</vt:lpstr>
      <vt:lpstr>Optus Offering  . . . </vt:lpstr>
      <vt:lpstr>PowerPoint Presentation</vt:lpstr>
      <vt:lpstr>Summary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</dc:creator>
  <cp:lastModifiedBy>dave b</cp:lastModifiedBy>
  <cp:revision>350</cp:revision>
  <dcterms:created xsi:type="dcterms:W3CDTF">2011-06-03T12:03:06Z</dcterms:created>
  <dcterms:modified xsi:type="dcterms:W3CDTF">2017-11-26T06:43:15Z</dcterms:modified>
</cp:coreProperties>
</file>