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62" r:id="rId4"/>
    <p:sldId id="261" r:id="rId5"/>
    <p:sldId id="264" r:id="rId6"/>
    <p:sldId id="265" r:id="rId7"/>
    <p:sldId id="258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860" y="6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35080-7D88-41EE-B92F-55CAAEFFB42A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155D1-E361-4353-9CD0-AC9628124A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16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609600"/>
            <a:ext cx="4829287" cy="407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290647-408C-43C5-9017-CAF7F0F6E1AE}" type="datetimeFigureOut">
              <a:rPr lang="en-AU" smtClean="0"/>
              <a:t>10/03/2019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422E0D-5EEF-4C4C-A560-0A4825CCD633}" type="slidenum">
              <a:rPr lang="en-AU" smtClean="0"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29708"/>
            <a:ext cx="8502768" cy="576064"/>
          </a:xfrm>
        </p:spPr>
        <p:txBody>
          <a:bodyPr>
            <a:normAutofit fontScale="92500"/>
          </a:bodyPr>
          <a:lstStyle/>
          <a:p>
            <a:r>
              <a:rPr lang="en-AU" dirty="0"/>
              <a:t>Beast </a:t>
            </a:r>
            <a:r>
              <a:rPr lang="en-AU"/>
              <a:t>SIG                            February-2019                   </a:t>
            </a:r>
            <a:r>
              <a:rPr lang="en-AU" dirty="0"/>
              <a:t>Dave Botherway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3440" y="3145532"/>
            <a:ext cx="8143056" cy="864096"/>
          </a:xfrm>
        </p:spPr>
        <p:txBody>
          <a:bodyPr/>
          <a:lstStyle/>
          <a:p>
            <a:r>
              <a:rPr lang="en-AU" sz="4800" dirty="0"/>
              <a:t>   Master  or  Slave 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1298AA-BCB4-4B9C-BF7F-AFCD0B596CDE}"/>
              </a:ext>
            </a:extLst>
          </p:cNvPr>
          <p:cNvSpPr txBox="1"/>
          <p:nvPr/>
        </p:nvSpPr>
        <p:spPr>
          <a:xfrm>
            <a:off x="1403648" y="762878"/>
            <a:ext cx="6768752" cy="14465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8800" dirty="0"/>
              <a:t> . . Email . . </a:t>
            </a:r>
          </a:p>
        </p:txBody>
      </p:sp>
    </p:spTree>
    <p:extLst>
      <p:ext uri="{BB962C8B-B14F-4D97-AF65-F5344CB8AC3E}">
        <p14:creationId xmlns:p14="http://schemas.microsoft.com/office/powerpoint/2010/main" val="302778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1243"/>
            <a:ext cx="6264696" cy="660073"/>
          </a:xfrm>
        </p:spPr>
        <p:txBody>
          <a:bodyPr/>
          <a:lstStyle/>
          <a:p>
            <a:pPr algn="l"/>
            <a:r>
              <a:rPr lang="en-AU" dirty="0"/>
              <a:t>      </a:t>
            </a:r>
            <a:r>
              <a:rPr lang="en-AU" sz="4400" dirty="0"/>
              <a:t>Email 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633364"/>
            <a:ext cx="7488832" cy="3816424"/>
          </a:xfrm>
        </p:spPr>
        <p:txBody>
          <a:bodyPr>
            <a:noAutofit/>
          </a:bodyPr>
          <a:lstStyle/>
          <a:p>
            <a:r>
              <a:rPr lang="en-AU" dirty="0"/>
              <a:t>   </a:t>
            </a:r>
            <a:r>
              <a:rPr lang="en-AU" sz="1800" dirty="0"/>
              <a:t>Critical   -   cannot afford to lose, irreplaceable				   </a:t>
            </a:r>
            <a:r>
              <a:rPr lang="en-AU" sz="1400" dirty="0">
                <a:solidFill>
                  <a:srgbClr val="FF0000"/>
                </a:solidFill>
              </a:rPr>
              <a:t>Ensure multiple backups exist,  maybe also saved as PDFs</a:t>
            </a:r>
          </a:p>
          <a:p>
            <a:r>
              <a:rPr lang="en-AU" sz="1800" dirty="0"/>
              <a:t>   Important -  with difficulty,   can get “resends”				   </a:t>
            </a:r>
            <a:r>
              <a:rPr lang="en-AU" sz="1400" dirty="0" err="1">
                <a:solidFill>
                  <a:srgbClr val="FF0000"/>
                </a:solidFill>
              </a:rPr>
              <a:t>eg.</a:t>
            </a:r>
            <a:r>
              <a:rPr lang="en-AU" sz="1400" dirty="0">
                <a:solidFill>
                  <a:srgbClr val="FF0000"/>
                </a:solidFill>
              </a:rPr>
              <a:t> Tax Statements,  Key family messages </a:t>
            </a:r>
            <a:endParaRPr lang="en-AU" sz="1800" dirty="0">
              <a:solidFill>
                <a:srgbClr val="FF0000"/>
              </a:solidFill>
            </a:endParaRPr>
          </a:p>
          <a:p>
            <a:r>
              <a:rPr lang="en-AU" sz="1800" dirty="0"/>
              <a:t>   Chit-Chat  -  Time expiring (say 2 weeks) 				   </a:t>
            </a:r>
            <a:r>
              <a:rPr lang="en-AU" sz="1400" dirty="0" err="1">
                <a:solidFill>
                  <a:srgbClr val="FF0000"/>
                </a:solidFill>
              </a:rPr>
              <a:t>eg.</a:t>
            </a:r>
            <a:r>
              <a:rPr lang="en-AU" sz="1400" dirty="0">
                <a:solidFill>
                  <a:srgbClr val="FF0000"/>
                </a:solidFill>
              </a:rPr>
              <a:t>  Coffee get together next week,  weather discussions  </a:t>
            </a:r>
            <a:endParaRPr lang="en-AU" sz="1800" dirty="0">
              <a:solidFill>
                <a:srgbClr val="FF0000"/>
              </a:solidFill>
            </a:endParaRPr>
          </a:p>
          <a:p>
            <a:r>
              <a:rPr lang="en-AU" sz="1800" dirty="0"/>
              <a:t>   S P A M      -  Unsolicited Messages, local Junk Folder 			   </a:t>
            </a:r>
            <a:r>
              <a:rPr lang="en-AU" sz="1400" dirty="0">
                <a:solidFill>
                  <a:srgbClr val="FF0000"/>
                </a:solidFill>
              </a:rPr>
              <a:t>If not blocked by email ISP</a:t>
            </a:r>
            <a:r>
              <a:rPr lang="en-AU" sz="1400" dirty="0"/>
              <a:t>	</a:t>
            </a:r>
            <a:r>
              <a:rPr lang="en-AU" sz="1800" dirty="0"/>
              <a:t>		</a:t>
            </a:r>
          </a:p>
          <a:p>
            <a:r>
              <a:rPr lang="en-AU" sz="1800" dirty="0"/>
              <a:t>   Blocked  -     Blocked by ISP						     </a:t>
            </a:r>
            <a:r>
              <a:rPr lang="en-AU" sz="1400" dirty="0">
                <a:solidFill>
                  <a:srgbClr val="FF0000"/>
                </a:solidFill>
              </a:rPr>
              <a:t>May contain occasional  key  email message . . . . 			      Check and access via Web Mail				      Caution – possible viruses . . . 	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13550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B3ADBE7-BC9E-4132-9485-B90FD0E96315}"/>
              </a:ext>
            </a:extLst>
          </p:cNvPr>
          <p:cNvSpPr txBox="1">
            <a:spLocks/>
          </p:cNvSpPr>
          <p:nvPr/>
        </p:nvSpPr>
        <p:spPr>
          <a:xfrm>
            <a:off x="611560" y="337220"/>
            <a:ext cx="8064896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85000" lnSpcReduction="100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 sz="4400" dirty="0"/>
              <a:t> </a:t>
            </a:r>
            <a:r>
              <a:rPr lang="en-AU" sz="3600" dirty="0"/>
              <a:t>E-Mail   -   Client  or  Browser Access  ?</a:t>
            </a:r>
            <a:endParaRPr lang="en-AU" sz="4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31122E-5E94-4315-B35C-97BF66369888}"/>
              </a:ext>
            </a:extLst>
          </p:cNvPr>
          <p:cNvSpPr txBox="1"/>
          <p:nvPr/>
        </p:nvSpPr>
        <p:spPr>
          <a:xfrm>
            <a:off x="1763688" y="5183242"/>
            <a:ext cx="6765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Client  =  Windows Mail,  Office Outlook,  Eudora,  Thunderbird etc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F31425B-FE05-4E40-9917-4A508BC8BF6E}"/>
              </a:ext>
            </a:extLst>
          </p:cNvPr>
          <p:cNvGrpSpPr/>
          <p:nvPr/>
        </p:nvGrpSpPr>
        <p:grpSpPr>
          <a:xfrm>
            <a:off x="5724128" y="2200717"/>
            <a:ext cx="3463785" cy="2454764"/>
            <a:chOff x="5652120" y="2200717"/>
            <a:chExt cx="3463785" cy="245476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6D867FD-0C0D-4473-8CB5-A17AF84879D9}"/>
                </a:ext>
              </a:extLst>
            </p:cNvPr>
            <p:cNvSpPr txBox="1"/>
            <p:nvPr/>
          </p:nvSpPr>
          <p:spPr>
            <a:xfrm>
              <a:off x="5652120" y="2200717"/>
              <a:ext cx="16561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>
                  <a:latin typeface="Arial" panose="020B0604020202020204" pitchFamily="34" charset="0"/>
                  <a:cs typeface="Arial" panose="020B0604020202020204" pitchFamily="34" charset="0"/>
                </a:rPr>
                <a:t>Outlook.com   Server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7B7E0EC-C317-4083-80DB-F18672E46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6503" y="2897053"/>
              <a:ext cx="1345024" cy="1758428"/>
            </a:xfrm>
            <a:prstGeom prst="rect">
              <a:avLst/>
            </a:prstGeom>
          </p:spPr>
        </p:pic>
        <p:sp>
          <p:nvSpPr>
            <p:cNvPr id="14" name="Left Arrow 14">
              <a:extLst>
                <a:ext uri="{FF2B5EF4-FFF2-40B4-BE49-F238E27FC236}">
                  <a16:creationId xmlns:a16="http://schemas.microsoft.com/office/drawing/2014/main" id="{B2C1DC5B-7455-41FF-83B7-EB94643A9C89}"/>
                </a:ext>
              </a:extLst>
            </p:cNvPr>
            <p:cNvSpPr/>
            <p:nvPr/>
          </p:nvSpPr>
          <p:spPr>
            <a:xfrm rot="19891970">
              <a:off x="6989196" y="2997113"/>
              <a:ext cx="2126709" cy="81847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EEAF4E-AF4C-48F9-88D2-5D384F75D6EB}"/>
                </a:ext>
              </a:extLst>
            </p:cNvPr>
            <p:cNvSpPr txBox="1"/>
            <p:nvPr/>
          </p:nvSpPr>
          <p:spPr>
            <a:xfrm rot="19831719">
              <a:off x="7124919" y="2581854"/>
              <a:ext cx="18957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>
                  <a:latin typeface="Arial" panose="020B0604020202020204" pitchFamily="34" charset="0"/>
                  <a:cs typeface="Arial" panose="020B0604020202020204" pitchFamily="34" charset="0"/>
                </a:rPr>
                <a:t>Incoming e-Mail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4C7E5F-EE68-4E0C-9D7D-D8C66FF3C021}"/>
                </a:ext>
              </a:extLst>
            </p:cNvPr>
            <p:cNvSpPr txBox="1"/>
            <p:nvPr/>
          </p:nvSpPr>
          <p:spPr>
            <a:xfrm rot="19831719">
              <a:off x="7195282" y="3086527"/>
              <a:ext cx="18957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AU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abc</a:t>
              </a:r>
              <a:r>
                <a:rPr lang="en-AU" sz="1200" dirty="0">
                  <a:latin typeface="Arial" panose="020B0604020202020204" pitchFamily="34" charset="0"/>
                  <a:cs typeface="Arial" panose="020B0604020202020204" pitchFamily="34" charset="0"/>
                </a:rPr>
                <a:t> @ melbpc.org.au</a:t>
              </a:r>
            </a:p>
          </p:txBody>
        </p:sp>
      </p:grpSp>
      <p:sp>
        <p:nvSpPr>
          <p:cNvPr id="22" name="AutoShape 6" descr="data:image/jpeg;base64,/9j/4AAQSkZJRgABAQAAAQABAAD/2wCEAAkGBhQSERUUEhIWFBUVFhUXGRUXGBQXFhcZGxYYGBkXFhQXHiYeGBwlHRUXHy8gJCcpLCwsFR4xNTAqNSYsLCkBCQoKDgwOFw8PGiwcHx8pKjIwNSo1KS0uNTUsKikpKSopNS4pNSw1KS0uKiksKSkwKSkqMykpLywsKSkpKSwsLP/AABEIAO8AoAMBIgACEQEDEQH/xAAcAAABBAMBAAAAAAAAAAAAAAAABAUGBwIDCAH/xABJEAACAQIDAwoCBggEAwkBAAABAgMAEQQSIQUHMQYTIkFRYXGBkaEysRRScoKywQgjM0JDYqLCJFOSkxbR8BdEVHOjs9Ph4hX/xAAZAQEBAQEBAQAAAAAAAAAAAAAAAQIDBAX/xAAlEQEAAgIBAwQCAwAAAAAAAAAAAQIDESEiMUESFFHBBIEyYXH/2gAMAwEAAhEDEQA/ALxooooCiiigKKKKAorRiMcifG6r4kAnwHE1p/8A6qn4Q7eCkD1awoFtFITjnPCL1YD5XrxsTINSEXxzfM2oF9FMkvKONDZ8Thl8ZIx85K0f8Y4b/wAdhP8Adi/+SgkVFMScqYT8OLwp8JY/yenKDHXF9CPrKcw9qBXRXitfhXtAUUUUBRRRQFFFFAUUUUGnF4xIkZ5GCIouWY2AHeaq3bW8+bFymHZqsIVYK+Jy6knqQnRRqNdSSerrR77ce8s8WE57mYEQSynW7MzMqLYdgRj2C9+qsuQeECbKgtwDZ24a2xGp79FHoKCX42bC7LwzYicklQA0h6crseCrfrJ/O/Cqs2tv7xkpIweGjiXqZwZX8ybIPSn79IQE4bC8cnPsG7L830fbP71VCMAKodMXy02riP2mOkUHqVubHpGBTVtSNgEZ3aY2IYuXfpX67m4r04kDrA86k2yOV2CjSLnYVZ40a7KEuzlyQJLmzKVy9LipU8QaJtBgLnSO4/lQ/nTls3ZOZS00ZsLADUak8TbhwAF++pid4kAXKkckzXJzssaMoNxZOZBsQrtZuongaxi5VStGY49nyyrIqJIWWZi4SIRp8CqAQBe+uuoqiJtsaLqU+ppRs1XwziTDTSQuOBRj7rwYdxpdByax7/DgMSfGMr86WryB2oRcYBwP5mjXv4Xoi7N3vKc4zDK8lhICUkC/DnABDqOoMpBt23qXVSu47auYyodLpHIB9hirezr6VdVZaFFFFAUUUUBRRRQFFFFBTu+HDBMbFKdA8GW/ekh/KSjde2bZzRf5Us8XvmH4qet9OAzQ4eT6sjIfB0J+aVGN0uIAbGRXvleGT/UhQ+6D1ohz3vw89sUSWuY5IZPDijfjpNup5B7Oxezo5psMskoeRHZmfUqxtpmt8JFPvKfC87snGxcSqSkD7J5wfKmT9HfaGbC4mK/wSxyeUkeU+8RqkpzDu72anw4DD+aA/ivThBybwqfBhYF8Iox+VONFVGEcCr8KqPAAfKtl++vKKI9vXlqKKCiN3w+i7akgOgE+Jg8mzFfktX5A11HhXP8Ay1b6JygkkGgLYfEjwGXOf6Wq/cKdCOxj6cR86jbfRRRUBRRRQFFFFAUUUUEP3r4ES7LnuSAmSS44gKwuR4Amqg3RTKm0ZY1OYPh2u3HMyurXB4HQmr/5QYATYWeI/wASKRPVSK5m3X4vm8fBfTptGfvKw+dBe0MQZpozwkT5rY/I1Vu4PEmLaM8DaZoXW380UgPyZqtSM2nQ9TAr7/8A2ap3Yc4wXKU5jlX6Q6k90yn82FB0VRTVjOUkSLdWznqAuPUkaVHMVy4lB6CpqbBbEk+d6xbNSrpTBe/aE4oqLYXlBjGkVThCAbXJVlFuvUm1SmtVvFuzF8c07iiiituald+eCy47CTdUsMkRP2GuL+UntVq8jcfzuEgcm5eCIn7QXI3utQjf1gr4KCYfwcQtz/K6lT7hadt0WOz4FF645JY/I2lH4qktQn9FFFRRRRRQFFFFAUUUUHhFcq47AyYPac5CnLFiWkB6rK+e3ppXVdUJvNwGXaU4HCRUk8cyhSPVTRJWPiW+BhwDjXuP/Qqmd7cfM7X50D4kilHirf8A4q1NiYrndnwvxJhjJ8UAB91NQLfpg7thJraMrxk+IBH99FSOGUSKcreHhSE4U3sTY1M+Suy4cZszCyZQjtBHd1ABzKMjXHXqppPj+SM6aqBKB9XRu64NeC+C1e3L6mP8mk8dmjZfKuaEKpPOrw6QNxYdTDW1SHD8soyAWRl8wR+VMEPJPEsG05s2ABYjS/EgC/Dj6VJ9ncl4YgpK84yi121HeQvDjXTHGX51/rlmnB8bn+mW0eUAiVGCFg4BBJC367W1N/KtKcr4f3w6HsK39xxFK9o7KEhuB0myqxJ4IDcqvZfgbUyYvYMsloVRVVbEzMb3JGoQD93XQd1btOWJ4cqVw2rzxJl3obegxOy8TEpYtlDL0bC6MG6+4GmvcbtK6TJf/IlA8c0b/wBlTN+QMDQPG93Z0dc3CxKkaDzqptymLKYsRNoWjmiI/mWzj3jNdqerXU4X9G+h0TRWMbXAPaAayrTAooooCiiigKKKKANVFvkwuXF4eX68Tp5owYezGrdqu99ODvhYZRximHoylT+VA27upc2BMZ/hyTR+RbOPZ6ad7mF5zZKP1wyqfmv91ZbrsZdsSnC/NSAHvDRt+FPWnvlfgud2ZjY+tVZx93pj5UG/cdj+c2Uq3/Yyyp5EiQe0lT+qO3GbZdMLtBI7F0RJ0B1BIV0a4+4vrU45N8uJZSIsUFjedM2HlUWRiQQF1uMwYeuh6q70xWvWbR4cL5a0tFZ8pyKLVWezNp4rGvhonxUkOeKXM0eUM0kcjBr2t+7lrzlPs2XDF4PpM8qTYaRwZG1EkTBujbh0R7129r1embRv9uPuen1RXhZbyAcSBftIHz41jDiUe+R1bKcrZWByn6rW4HuNVzs7aayYzDzY/oR8yn0YnWIvYBmZup7jgeBt3XUvtL6HPtYA2vGsyfacZbjt1kX0pP409vOvvS+5jW/G/raZ7M27BOzCGVZCls2W+l+HEd1UNs3/AAfKCReATHA/cle3paSpXsjC4nCrh8TFg5VEaWma6kTozXBEY6QNiLHuHZUW3orl2wZUBAxGHjlW4INwLag6g3j4Vzz4Yxz0zuP19N4Ms5I6o1LofBnoDuuPQ2rfSDY2LEkYccHCuPB1D/nS+vM9IooooCiiigKKKKAqNbx8FzuzcQOtUzjxQ5vyqS0n2hhxJE6HgysPUUHP+7XHZceF6pYpE8xlcfgPrVqc0GaVDwkj19LH2vVHcn5/o+0IM2nNzhG8MxiPzq9DpLGe3Mp/69aop/chJzO1ZMO/8SKeFh2lSG/sardw/IVTgFwszhmjZjHKgN0Ja4tf0I66pvDt9D5TKfhH0pT5S9E/+4a6PrpTJav8Zc74627wh8G7aIRKjTzFld3EqkI4zhQy9ehyg9uppZgOQGGifOeclbKy3kkLaMCraaa2JHnUkorc58k97OcYMcdqkCbBgECwc0rRLwRukBqT+9c3uePfW2PZUK6CGMWAX4FPRHBbkcB2Uqorl6pny6emPgCqa3/YPLPgMR3yRMfAqy/iarltVcb+9nl9liQDWGeN79xzIfxCo0ku7fF58Dh+6IJ/tu0fyAqV1W25fH58Jlv8ErjydEkHvmqyay0KKKKAooooCiiigK8Ne0UHLm8TCnD7RxSjS0pdfvWce9XUMUJIo5RwYRyDwdQf7qrTf3gMmPSTqlhHqpsfZhUv5B4vntkwHiVjZD4xsQPYCgr3fLhzFtRJl0Lxo4P8yMbfJas+XflssAfrZGJF7LE51PVc2qE78sLeDCTjirFD95bi/wDtH1qtkHZpVSV24j9IHCD9nhcS/iI0HrmNNmJ/SDb+Hs7zkm/JUqqVFZ2FET/Eb9toN8GHwqeIlc/iA9qbZ97W1n/7xHH9iFPmwNRH6Qg4sKxO0Ix+9V0bP+I5bbSk+PaE/wB0hB/SKbcTPLMCJsRPKDxDyyMD5E2pEm1E7aWRPfhQWhuTxIVpo+AAhcD7LNGfaRKueufd1WOC48JcfrI5VtfUnLnFvOKugEa4B7QDUlYZUUUVFFFFFAUUUUBRRRQVB+kRs++Hw8wHwSMh8GX/AJqKbdyWOzYSaIn9nNe38sig/NGqc75tnc7sifS5jyyD7rC/teqj3IY/Li54v8yEMPGNgfkzUEy3mYLnNjydsLhvRwPlm9apTDYkZRe9+4E10ZtTAc9h8XB9dGt4spt/URXOEEZkZUHFyoF+FzYfOrEb4S0xEblnPiuy48bD86QPc8W+ZpfNgUAIDMzcPhAXj3m9SHktg0gws+LaNZJBLHhoA4DIrurSPKUOjFUXQHrNWY0lZieUVw+zHf4Ekf7EbNTpDyIxbajCTW7WAjH9VOuJ2/im+LEy27A5Rf8ASlhTTLKWOr5j3tmPuaikO09my4Z8k0DRtYEBwwJB4Ea2Yd4rZgYJHtaI2PAhLg+vGpLs1zisLPhJDmyRviMOTqUeMZpEU9SvGGuvC6AjrqGRnK47qsa8pbeuE05B43mto4ZtB+tVToBYMQp6uwkV1Bgj0F7hb00rkxsYTiBKBYlg3dfjf1F/OurtlTh48w1B6Q8GAYezUtHPBWZmI3wWUUUVloUVhmozUGdFYZq9vQZUVjevb0CDlBgBNhZoj+/G6+qkVy3u4xfMbVw99LuYj94FPnausjrXI/KyE4Pas1tOaxJdf9fOD50HQw0mH8yEeanT8q5x5R4U4bGSqvR5qeTL3APmQjyYV0ZPMLxSDhmBHgwuPyqkt7mzxHtKQgftEicaDqBjNvNRVidJMbhHRiktdnFzqfE+FP8AsiUSbOxSj+Fi8JNwto6yQk+pHrTFhIiEFxa4uDpqL2vp3g1JuTMGeSbD9eMwzxJfhz8bLNCL9pKFfOqka8GTHLYKSNMwuOo6H11rfJOrRkacL8BxHZS1IVkjuRo3EHqPWD2EEW8qSNs2NdbcOtmP5mgUcknEePwxPwmZEb7Mh5pge6zmotjsLzUjKysSjMh6VtVYrwA7u2pZsDBHEYqJIiDaRHdh8McaOHeR24KAFPHupHtOITzySrosk00q3v8AC0rMuneDeo1HJnstlJQHtuznvtqbV1Fu8xfOYCA9fMxg+KXjP4BXNm0mAjVBqQ7Ne1gLgCwB8L1e25jGZ8Ag+q0i+6v/AHmo1esVnUTtYdFFFGSYyUZ6TlqM9UKBJXuek2ejPQKc9eiSk2evc9QKg9c17+dm83tRnA0miR/MXU/IV0YHqmv0idn3XCz9hkjPmAw/CfWgkPJbGc9srDve5EKA+MZyH8NQ/fbgr/RpgOKyRk+SyL7iSnXczjOc2a0Z/hyyL5OoYe5PpWzeZhOd2Vn/AHoWRr9fRbKfaZvSgqbA4roqCoYLe3G4ubkaHUXp5Qpa7PzYFiGU2dWGqsveDrUe2XhUeQxuzL0ZMpuLF1RiitwsCRbzpXDsxREJSEa9ujqX421HvVc4rEcwccfyxjlYtPhIpZT8UySSwGX+aWOM5S3aRa9N/wDxKOMeDwy95jkmPrKxHtSUCMswAsDlItprqD+VPmKbCf4dZMrc3GQ6hTzhY6gFkFmAIFuuxa5N9DZqxXKvEyIYmkCxtxijWKJGtrZglsw7jW4bTmZRdUtYWJ7LaaKB1UrbApJnaBRGqqWCyKUDW1yo7aFiOA67Ui2XtkwWNx8LKLgEGxGhJv2DqqjJNmSzLIxZRzS52UKc2XTpa6W1HEjzq2dw2K/VypmJtIjC9tLqyEC3V+rB86qNOUVi5HNgyAq5POOxBFiARa1xobWvVibl9rwHEtHCCpMJZ+OUlZUIKAkkaE3FQXzRRRUU1msC1b3jpOwqj3NRmrWTXmaiNuavc9ac1Gag3h6gu+rA87sqQgXMTpJ5XsfYmpnnpt5TYLn8HiIvrxSL55Tb3tRVQbiMfaXEw3+JEkA+y2U+zj0qxNq4DnsJi4PrCQAd7Icv9RWqX3T47mtqQg6CQPEfvKbe4FXuuk7j60eYfaXUe6ioOao9qkKAAQRe5WwJ8TYmt2H2zKjKyqSym4Z3kNiO7MBS7amyxFjZUyho4pnurNkVo8+ZQSNRmRgNBThido4eaaWXmgWkVLKFkkAcDK5+FRroRYcVqojWKxTSuzsFzSZi1rAXOpIVRYa30HbSqLZEzwPPzhKK2RrZy2gU3awsqgMNWI66z2rszmmRsykSdKwuGTUjI6HVTqLX4iiDaojjZFOr3V81+HYCovY9YuL0CV9lsoV2DgN8JJAvx4cew+le4XBh2CkgXbi5bKLjibf8qVRbcS684FdVt0FS4sOoFm08R20mxGLUyM0KsoJzKmrldb5S3Xbhegftj7CiEg5wxupVwMqsyq4UFS9raHUC5tcVIt3KNDtNAcxRmeMPlKq3RdR4XuptVftLLK9smYuQApZjqTYAKW7baWqQ8mp8RhMZh1fJEvOws6KF6ShxqWUWawJI17aDqeFrqD3D5VnWjBHoDuuPQ1vqK0NHWiSGlprEpQNEkdq0M1O8kF6QYjCdlUJS9HOVqk0rUZKIVc5XmekvO0c7Qc27QH0LarHhzOKzD7IkzD+muhsW+WWFxwzEeR1FUfviwXN7SZgNJY0fzsUPutWxsrG89s3DTcTzcJPioyN7qaiqr3r4Ew7RdlOUSRobgm5sTGfwCo9FsZ5Ig6S84S2XmhmDDolibtZSAAL2P7wqxN8+DB+jzG+W5RrAXs6K6/1Ry1XibVVOimUKM9r8656QCsbXA1CgHwFUJsXsp4R0xl6RFswNmABsQvDQg048l9nQyz5ZxdcpI6WW5FjYsSOIzW1Gtq1S7WheN1ZM0rEES5QpW3EEAnPmHbwtSCHFOBZATmAU8Rrfqtr1UQ8S7GRc/wCsYZWcDoqA9mYIVY5dCAvrpSDEYJ42TnFIzC631DKb6qb2YXFtK1TwyxNleNYm0NnSzC/A2YE15PjpHAzyZsnwgg2UdgGgA7qB7bGRhQUjVMwupjDuw465yRre1uzLSibHDEPnlk5po4yFLZdbBiqkZ2ckk8dfIcI1Ds5pM2VWawLEC2gHE21p92tyXiw+Hws4dZROMzLf4NEJGjdjEXI/dqjqPYWK5yFX+uqv/rUN+dONRPdtiM2z8PfiIVT/AGyY/wC0VLKyoooooPCKweOtlFA3YnAg0yYvCMtSorWmbDAjWqIY01Y8/TxtLYfWtRvEhkOtVFeb7MJmXDzDqLxnzs6/J6ft1GM57ZTR8TE8qeRtIvzPpSbeHDz2z5hxMZSUfdbK3s5pk3G7VCzT4cn9oiyKO9CQR5q/9NZVJ+X2F5/ZTNa5jVX/ANqUA+eSaT0qsOSmzsPI0wxWdVVG5sxqTdxfRjY28b91iSLXVHhlaGaGQ2QlkY/VSVWjLeWbN92qF2tBNBI2HnQZoGKMGvYHt7CDxB6wao2JsORgoTpyHPeJSuYBbEEDNdri5ta4tSXBA84pBCkOpBPAEEMPevMPtGVNUdY+9QoPqov71odr3uw17BVRIto7QikkBMJyqrIFZ7DV2cnOWB0LkAWta3HjSPFRQGNmV8subSIEOmU3ucwUZSNNNb0zhU7SayV14KmY+ZqBZh9piMG2jMLZgA3RI1FjpW/C8oGVlNncL+6SoTwKKtrdords/kzi5LFYBGDwaS0Y8s9i3kDUw2Lu/VHWTGzhgCOgAwjH2rgO/wBkAX6zbQhbe61W+gQFkyFld8o0C53LgAHgLMLDsqaUxclcQHjzIpEQ6KMwsX+s9uoX0HnT7UUUUUUBRRRQFFFFBiVps2nsRZBw1p1ooKm5Q7EMeYOCY2DI3erAq1u+xuO8VR+CxEmzsarj4oX8nXgfJlPvXYGNwCyKQwBqreV+55cQ90sONtbEdwPWO41RngdsLOi4mAh1YarpqD8SMOph8+40xcq8Hh8cAXQLIgCWYMkgUcAJUuGQdQdTbqpuwG6XbGFmb6G6ZDY5jIuVu54ze5HbaplgeQG0pB/imwg+xzt7+Yt6VBWP/Z5Df9obf+Yp+UX5Uri5D4VeIZvEzMP6UT51akO6FCP1mKlB6xGco8ri9LIN0eDHxNPJ9qU/kBQVTHyewifwV81/OaRvlTjg8RGDaGMHujBJ/wDRVR71bOE3eYCPUYZGPa+Z/wARNPmHwUcYsiKg7FUD5UFUYDk9jZf2eHMQP7z5YvW13PrUo2Lu3VSHxUnOt9RQQnmTdm8zU2tRQYogAsBYDQAcAO6sqKKD/9k=">
            <a:extLst>
              <a:ext uri="{FF2B5EF4-FFF2-40B4-BE49-F238E27FC236}">
                <a16:creationId xmlns:a16="http://schemas.microsoft.com/office/drawing/2014/main" id="{1BC8F1EF-5403-4043-B620-0DC04790C1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3" name="AutoShape 8" descr="data:image/jpeg;base64,/9j/4AAQSkZJRgABAQAAAQABAAD/2wCEAAkGBhQSERUUEhIWFBUVFhUXGRUXGBQXFhcZGxYYGBkXFhQXHiYeGBwlHRUXHy8gJCcpLCwsFR4xNTAqNSYsLCkBCQoKDgwOFw8PGiwcHx8pKjIwNSo1KS0uNTUsKikpKSopNS4pNSw1KS0uKiksKSkwKSkqMykpLywsKSkpKSwsLP/AABEIAO8AoAMBIgACEQEDEQH/xAAcAAABBAMBAAAAAAAAAAAAAAAABAUGBwIDCAH/xABJEAACAQIDAwoCBggEAwkBAAABAgMAEQQSIQUHMQYTIkFRYXGBkaEysRRScoKywQgjM0JDYqLCJFOSkxbR8BdEVHOjs9Ph4hX/xAAZAQEBAQEBAQAAAAAAAAAAAAAAAQIDBAX/xAAlEQEAAgIBAwQCAwAAAAAAAAAAAQIDESEiMUESFFHBBIEyYXH/2gAMAwEAAhEDEQA/ALxooooCiiigKKKKAorRiMcifG6r4kAnwHE1p/8A6qn4Q7eCkD1awoFtFITjnPCL1YD5XrxsTINSEXxzfM2oF9FMkvKONDZ8Thl8ZIx85K0f8Y4b/wAdhP8Adi/+SgkVFMScqYT8OLwp8JY/yenKDHXF9CPrKcw9qBXRXitfhXtAUUUUBRRRQFFFFAUUUUGnF4xIkZ5GCIouWY2AHeaq3bW8+bFymHZqsIVYK+Jy6knqQnRRqNdSSerrR77ce8s8WE57mYEQSynW7MzMqLYdgRj2C9+qsuQeECbKgtwDZ24a2xGp79FHoKCX42bC7LwzYicklQA0h6crseCrfrJ/O/Cqs2tv7xkpIweGjiXqZwZX8ybIPSn79IQE4bC8cnPsG7L830fbP71VCMAKodMXy02riP2mOkUHqVubHpGBTVtSNgEZ3aY2IYuXfpX67m4r04kDrA86k2yOV2CjSLnYVZ40a7KEuzlyQJLmzKVy9LipU8QaJtBgLnSO4/lQ/nTls3ZOZS00ZsLADUak8TbhwAF++pid4kAXKkckzXJzssaMoNxZOZBsQrtZuongaxi5VStGY49nyyrIqJIWWZi4SIRp8CqAQBe+uuoqiJtsaLqU+ppRs1XwziTDTSQuOBRj7rwYdxpdByax7/DgMSfGMr86WryB2oRcYBwP5mjXv4Xoi7N3vKc4zDK8lhICUkC/DnABDqOoMpBt23qXVSu47auYyodLpHIB9hirezr6VdVZaFFFFAUUUUBRRRQFFFFBTu+HDBMbFKdA8GW/ekh/KSjde2bZzRf5Us8XvmH4qet9OAzQ4eT6sjIfB0J+aVGN0uIAbGRXvleGT/UhQ+6D1ohz3vw89sUSWuY5IZPDijfjpNup5B7Oxezo5psMskoeRHZmfUqxtpmt8JFPvKfC87snGxcSqSkD7J5wfKmT9HfaGbC4mK/wSxyeUkeU+8RqkpzDu72anw4DD+aA/ivThBybwqfBhYF8Iox+VONFVGEcCr8KqPAAfKtl++vKKI9vXlqKKCiN3w+i7akgOgE+Jg8mzFfktX5A11HhXP8Ay1b6JygkkGgLYfEjwGXOf6Wq/cKdCOxj6cR86jbfRRRUBRRRQFFFFAUUUUEP3r4ES7LnuSAmSS44gKwuR4Amqg3RTKm0ZY1OYPh2u3HMyurXB4HQmr/5QYATYWeI/wASKRPVSK5m3X4vm8fBfTptGfvKw+dBe0MQZpozwkT5rY/I1Vu4PEmLaM8DaZoXW380UgPyZqtSM2nQ9TAr7/8A2ap3Yc4wXKU5jlX6Q6k90yn82FB0VRTVjOUkSLdWznqAuPUkaVHMVy4lB6CpqbBbEk+d6xbNSrpTBe/aE4oqLYXlBjGkVThCAbXJVlFuvUm1SmtVvFuzF8c07iiiituald+eCy47CTdUsMkRP2GuL+UntVq8jcfzuEgcm5eCIn7QXI3utQjf1gr4KCYfwcQtz/K6lT7hadt0WOz4FF645JY/I2lH4qktQn9FFFRRRRRQFFFFAUUUUHhFcq47AyYPac5CnLFiWkB6rK+e3ppXVdUJvNwGXaU4HCRUk8cyhSPVTRJWPiW+BhwDjXuP/Qqmd7cfM7X50D4kilHirf8A4q1NiYrndnwvxJhjJ8UAB91NQLfpg7thJraMrxk+IBH99FSOGUSKcreHhSE4U3sTY1M+Suy4cZszCyZQjtBHd1ABzKMjXHXqppPj+SM6aqBKB9XRu64NeC+C1e3L6mP8mk8dmjZfKuaEKpPOrw6QNxYdTDW1SHD8soyAWRl8wR+VMEPJPEsG05s2ABYjS/EgC/Dj6VJ9ncl4YgpK84yi121HeQvDjXTHGX51/rlmnB8bn+mW0eUAiVGCFg4BBJC367W1N/KtKcr4f3w6HsK39xxFK9o7KEhuB0myqxJ4IDcqvZfgbUyYvYMsloVRVVbEzMb3JGoQD93XQd1btOWJ4cqVw2rzxJl3obegxOy8TEpYtlDL0bC6MG6+4GmvcbtK6TJf/IlA8c0b/wBlTN+QMDQPG93Z0dc3CxKkaDzqptymLKYsRNoWjmiI/mWzj3jNdqerXU4X9G+h0TRWMbXAPaAayrTAooooCiiigKKKKANVFvkwuXF4eX68Tp5owYezGrdqu99ODvhYZRximHoylT+VA27upc2BMZ/hyTR+RbOPZ6ad7mF5zZKP1wyqfmv91ZbrsZdsSnC/NSAHvDRt+FPWnvlfgud2ZjY+tVZx93pj5UG/cdj+c2Uq3/Yyyp5EiQe0lT+qO3GbZdMLtBI7F0RJ0B1BIV0a4+4vrU45N8uJZSIsUFjedM2HlUWRiQQF1uMwYeuh6q70xWvWbR4cL5a0tFZ8pyKLVWezNp4rGvhonxUkOeKXM0eUM0kcjBr2t+7lrzlPs2XDF4PpM8qTYaRwZG1EkTBujbh0R7129r1embRv9uPuen1RXhZbyAcSBftIHz41jDiUe+R1bKcrZWByn6rW4HuNVzs7aayYzDzY/oR8yn0YnWIvYBmZup7jgeBt3XUvtL6HPtYA2vGsyfacZbjt1kX0pP409vOvvS+5jW/G/raZ7M27BOzCGVZCls2W+l+HEd1UNs3/AAfKCReATHA/cle3paSpXsjC4nCrh8TFg5VEaWma6kTozXBEY6QNiLHuHZUW3orl2wZUBAxGHjlW4INwLag6g3j4Vzz4Yxz0zuP19N4Ms5I6o1LofBnoDuuPQ2rfSDY2LEkYccHCuPB1D/nS+vM9IooooCiiigKKKKAqNbx8FzuzcQOtUzjxQ5vyqS0n2hhxJE6HgysPUUHP+7XHZceF6pYpE8xlcfgPrVqc0GaVDwkj19LH2vVHcn5/o+0IM2nNzhG8MxiPzq9DpLGe3Mp/69aop/chJzO1ZMO/8SKeFh2lSG/sardw/IVTgFwszhmjZjHKgN0Ja4tf0I66pvDt9D5TKfhH0pT5S9E/+4a6PrpTJav8Zc74627wh8G7aIRKjTzFld3EqkI4zhQy9ehyg9uppZgOQGGifOeclbKy3kkLaMCraaa2JHnUkorc58k97OcYMcdqkCbBgECwc0rRLwRukBqT+9c3uePfW2PZUK6CGMWAX4FPRHBbkcB2Uqorl6pny6emPgCqa3/YPLPgMR3yRMfAqy/iarltVcb+9nl9liQDWGeN79xzIfxCo0ku7fF58Dh+6IJ/tu0fyAqV1W25fH58Jlv8ErjydEkHvmqyay0KKKKAooooCiiigK8Ne0UHLm8TCnD7RxSjS0pdfvWce9XUMUJIo5RwYRyDwdQf7qrTf3gMmPSTqlhHqpsfZhUv5B4vntkwHiVjZD4xsQPYCgr3fLhzFtRJl0Lxo4P8yMbfJas+XflssAfrZGJF7LE51PVc2qE78sLeDCTjirFD95bi/wDtH1qtkHZpVSV24j9IHCD9nhcS/iI0HrmNNmJ/SDb+Hs7zkm/JUqqVFZ2FET/Eb9toN8GHwqeIlc/iA9qbZ97W1n/7xHH9iFPmwNRH6Qg4sKxO0Ix+9V0bP+I5bbSk+PaE/wB0hB/SKbcTPLMCJsRPKDxDyyMD5E2pEm1E7aWRPfhQWhuTxIVpo+AAhcD7LNGfaRKueufd1WOC48JcfrI5VtfUnLnFvOKugEa4B7QDUlYZUUUVFFFFFAUUUUBRRRQVB+kRs++Hw8wHwSMh8GX/AJqKbdyWOzYSaIn9nNe38sig/NGqc75tnc7sifS5jyyD7rC/teqj3IY/Li54v8yEMPGNgfkzUEy3mYLnNjydsLhvRwPlm9apTDYkZRe9+4E10ZtTAc9h8XB9dGt4spt/URXOEEZkZUHFyoF+FzYfOrEb4S0xEblnPiuy48bD86QPc8W+ZpfNgUAIDMzcPhAXj3m9SHktg0gws+LaNZJBLHhoA4DIrurSPKUOjFUXQHrNWY0lZieUVw+zHf4Ekf7EbNTpDyIxbajCTW7WAjH9VOuJ2/im+LEy27A5Rf8ASlhTTLKWOr5j3tmPuaikO09my4Z8k0DRtYEBwwJB4Ea2Yd4rZgYJHtaI2PAhLg+vGpLs1zisLPhJDmyRviMOTqUeMZpEU9SvGGuvC6AjrqGRnK47qsa8pbeuE05B43mto4ZtB+tVToBYMQp6uwkV1Bgj0F7hb00rkxsYTiBKBYlg3dfjf1F/OurtlTh48w1B6Q8GAYezUtHPBWZmI3wWUUUVloUVhmozUGdFYZq9vQZUVjevb0CDlBgBNhZoj+/G6+qkVy3u4xfMbVw99LuYj94FPnausjrXI/KyE4Pas1tOaxJdf9fOD50HQw0mH8yEeanT8q5x5R4U4bGSqvR5qeTL3APmQjyYV0ZPMLxSDhmBHgwuPyqkt7mzxHtKQgftEicaDqBjNvNRVidJMbhHRiktdnFzqfE+FP8AsiUSbOxSj+Fi8JNwto6yQk+pHrTFhIiEFxa4uDpqL2vp3g1JuTMGeSbD9eMwzxJfhz8bLNCL9pKFfOqka8GTHLYKSNMwuOo6H11rfJOrRkacL8BxHZS1IVkjuRo3EHqPWD2EEW8qSNs2NdbcOtmP5mgUcknEePwxPwmZEb7Mh5pge6zmotjsLzUjKysSjMh6VtVYrwA7u2pZsDBHEYqJIiDaRHdh8McaOHeR24KAFPHupHtOITzySrosk00q3v8AC0rMuneDeo1HJnstlJQHtuznvtqbV1Fu8xfOYCA9fMxg+KXjP4BXNm0mAjVBqQ7Ne1gLgCwB8L1e25jGZ8Ag+q0i+6v/AHmo1esVnUTtYdFFFGSYyUZ6TlqM9UKBJXuek2ejPQKc9eiSk2evc9QKg9c17+dm83tRnA0miR/MXU/IV0YHqmv0idn3XCz9hkjPmAw/CfWgkPJbGc9srDve5EKA+MZyH8NQ/fbgr/RpgOKyRk+SyL7iSnXczjOc2a0Z/hyyL5OoYe5PpWzeZhOd2Vn/AHoWRr9fRbKfaZvSgqbA4roqCoYLe3G4ubkaHUXp5Qpa7PzYFiGU2dWGqsveDrUe2XhUeQxuzL0ZMpuLF1RiitwsCRbzpXDsxREJSEa9ujqX421HvVc4rEcwccfyxjlYtPhIpZT8UySSwGX+aWOM5S3aRa9N/wDxKOMeDwy95jkmPrKxHtSUCMswAsDlItprqD+VPmKbCf4dZMrc3GQ6hTzhY6gFkFmAIFuuxa5N9DZqxXKvEyIYmkCxtxijWKJGtrZglsw7jW4bTmZRdUtYWJ7LaaKB1UrbApJnaBRGqqWCyKUDW1yo7aFiOA67Ui2XtkwWNx8LKLgEGxGhJv2DqqjJNmSzLIxZRzS52UKc2XTpa6W1HEjzq2dw2K/VypmJtIjC9tLqyEC3V+rB86qNOUVi5HNgyAq5POOxBFiARa1xobWvVibl9rwHEtHCCpMJZ+OUlZUIKAkkaE3FQXzRRRUU1msC1b3jpOwqj3NRmrWTXmaiNuavc9ac1Gag3h6gu+rA87sqQgXMTpJ5XsfYmpnnpt5TYLn8HiIvrxSL55Tb3tRVQbiMfaXEw3+JEkA+y2U+zj0qxNq4DnsJi4PrCQAd7Icv9RWqX3T47mtqQg6CQPEfvKbe4FXuuk7j60eYfaXUe6ioOao9qkKAAQRe5WwJ8TYmt2H2zKjKyqSym4Z3kNiO7MBS7amyxFjZUyho4pnurNkVo8+ZQSNRmRgNBThido4eaaWXmgWkVLKFkkAcDK5+FRroRYcVqojWKxTSuzsFzSZi1rAXOpIVRYa30HbSqLZEzwPPzhKK2RrZy2gU3awsqgMNWI66z2rszmmRsykSdKwuGTUjI6HVTqLX4iiDaojjZFOr3V81+HYCovY9YuL0CV9lsoV2DgN8JJAvx4cew+le4XBh2CkgXbi5bKLjibf8qVRbcS684FdVt0FS4sOoFm08R20mxGLUyM0KsoJzKmrldb5S3Xbhegftj7CiEg5wxupVwMqsyq4UFS9raHUC5tcVIt3KNDtNAcxRmeMPlKq3RdR4XuptVftLLK9smYuQApZjqTYAKW7baWqQ8mp8RhMZh1fJEvOws6KF6ShxqWUWawJI17aDqeFrqD3D5VnWjBHoDuuPQ1vqK0NHWiSGlprEpQNEkdq0M1O8kF6QYjCdlUJS9HOVqk0rUZKIVc5XmekvO0c7Qc27QH0LarHhzOKzD7IkzD+muhsW+WWFxwzEeR1FUfviwXN7SZgNJY0fzsUPutWxsrG89s3DTcTzcJPioyN7qaiqr3r4Ew7RdlOUSRobgm5sTGfwCo9FsZ5Ig6S84S2XmhmDDolibtZSAAL2P7wqxN8+DB+jzG+W5RrAXs6K6/1Ry1XibVVOimUKM9r8656QCsbXA1CgHwFUJsXsp4R0xl6RFswNmABsQvDQg048l9nQyz5ZxdcpI6WW5FjYsSOIzW1Gtq1S7WheN1ZM0rEES5QpW3EEAnPmHbwtSCHFOBZATmAU8Rrfqtr1UQ8S7GRc/wCsYZWcDoqA9mYIVY5dCAvrpSDEYJ42TnFIzC631DKb6qb2YXFtK1TwyxNleNYm0NnSzC/A2YE15PjpHAzyZsnwgg2UdgGgA7qB7bGRhQUjVMwupjDuw465yRre1uzLSibHDEPnlk5po4yFLZdbBiqkZ2ckk8dfIcI1Ds5pM2VWawLEC2gHE21p92tyXiw+Hws4dZROMzLf4NEJGjdjEXI/dqjqPYWK5yFX+uqv/rUN+dONRPdtiM2z8PfiIVT/AGyY/wC0VLKyoooooPCKweOtlFA3YnAg0yYvCMtSorWmbDAjWqIY01Y8/TxtLYfWtRvEhkOtVFeb7MJmXDzDqLxnzs6/J6ft1GM57ZTR8TE8qeRtIvzPpSbeHDz2z5hxMZSUfdbK3s5pk3G7VCzT4cn9oiyKO9CQR5q/9NZVJ+X2F5/ZTNa5jVX/ANqUA+eSaT0qsOSmzsPI0wxWdVVG5sxqTdxfRjY28b91iSLXVHhlaGaGQ2QlkY/VSVWjLeWbN92qF2tBNBI2HnQZoGKMGvYHt7CDxB6wao2JsORgoTpyHPeJSuYBbEEDNdri5ta4tSXBA84pBCkOpBPAEEMPevMPtGVNUdY+9QoPqov71odr3uw17BVRIto7QikkBMJyqrIFZ7DV2cnOWB0LkAWta3HjSPFRQGNmV8subSIEOmU3ucwUZSNNNb0zhU7SayV14KmY+ZqBZh9piMG2jMLZgA3RI1FjpW/C8oGVlNncL+6SoTwKKtrdords/kzi5LFYBGDwaS0Y8s9i3kDUw2Lu/VHWTGzhgCOgAwjH2rgO/wBkAX6zbQhbe61W+gQFkyFld8o0C53LgAHgLMLDsqaUxclcQHjzIpEQ6KMwsX+s9uoX0HnT7UUUUUUBRRRQFFFFBiVps2nsRZBw1p1ooKm5Q7EMeYOCY2DI3erAq1u+xuO8VR+CxEmzsarj4oX8nXgfJlPvXYGNwCyKQwBqreV+55cQ90sONtbEdwPWO41RngdsLOi4mAh1YarpqD8SMOph8+40xcq8Hh8cAXQLIgCWYMkgUcAJUuGQdQdTbqpuwG6XbGFmb6G6ZDY5jIuVu54ze5HbaplgeQG0pB/imwg+xzt7+Yt6VBWP/Z5Df9obf+Yp+UX5Uri5D4VeIZvEzMP6UT51akO6FCP1mKlB6xGco8ri9LIN0eDHxNPJ9qU/kBQVTHyewifwV81/OaRvlTjg8RGDaGMHujBJ/wDRVR71bOE3eYCPUYZGPa+Z/wARNPmHwUcYsiKg7FUD5UFUYDk9jZf2eHMQP7z5YvW13PrUo2Lu3VSHxUnOt9RQQnmTdm8zU2tRQYogAsBYDQAcAO6sqKKD/9k=">
            <a:extLst>
              <a:ext uri="{FF2B5EF4-FFF2-40B4-BE49-F238E27FC236}">
                <a16:creationId xmlns:a16="http://schemas.microsoft.com/office/drawing/2014/main" id="{453487D5-6DF7-4274-8D8F-D808205F5C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4" name="AutoShape 10" descr="data:image/jpeg;base64,/9j/4AAQSkZJRgABAQAAAQABAAD/2wCEAAkGBhQSERUUEhIWFBUVFhUXGRUXGBQXFhcZGxYYGBkXFhQXHiYeGBwlHRUXHy8gJCcpLCwsFR4xNTAqNSYsLCkBCQoKDgwOFw8PGiwcHx8pKjIwNSo1KS0uNTUsKikpKSopNS4pNSw1KS0uKiksKSkwKSkqMykpLywsKSkpKSwsLP/AABEIAO8AoAMBIgACEQEDEQH/xAAcAAABBAMBAAAAAAAAAAAAAAAABAUGBwIDCAH/xABJEAACAQIDAwoCBggEAwkBAAABAgMAEQQSIQUHMQYTIkFRYXGBkaEysRRScoKywQgjM0JDYqLCJFOSkxbR8BdEVHOjs9Ph4hX/xAAZAQEBAQEBAQAAAAAAAAAAAAAAAQIDBAX/xAAlEQEAAgIBAwQCAwAAAAAAAAAAAQIDESEiMUESFFHBBIEyYXH/2gAMAwEAAhEDEQA/ALxooooCiiigKKKKAorRiMcifG6r4kAnwHE1p/8A6qn4Q7eCkD1awoFtFITjnPCL1YD5XrxsTINSEXxzfM2oF9FMkvKONDZ8Thl8ZIx85K0f8Y4b/wAdhP8Adi/+SgkVFMScqYT8OLwp8JY/yenKDHXF9CPrKcw9qBXRXitfhXtAUUUUBRRRQFFFFAUUUUGnF4xIkZ5GCIouWY2AHeaq3bW8+bFymHZqsIVYK+Jy6knqQnRRqNdSSerrR77ce8s8WE57mYEQSynW7MzMqLYdgRj2C9+qsuQeECbKgtwDZ24a2xGp79FHoKCX42bC7LwzYicklQA0h6crseCrfrJ/O/Cqs2tv7xkpIweGjiXqZwZX8ybIPSn79IQE4bC8cnPsG7L830fbP71VCMAKodMXy02riP2mOkUHqVubHpGBTVtSNgEZ3aY2IYuXfpX67m4r04kDrA86k2yOV2CjSLnYVZ40a7KEuzlyQJLmzKVy9LipU8QaJtBgLnSO4/lQ/nTls3ZOZS00ZsLADUak8TbhwAF++pid4kAXKkckzXJzssaMoNxZOZBsQrtZuongaxi5VStGY49nyyrIqJIWWZi4SIRp8CqAQBe+uuoqiJtsaLqU+ppRs1XwziTDTSQuOBRj7rwYdxpdByax7/DgMSfGMr86WryB2oRcYBwP5mjXv4Xoi7N3vKc4zDK8lhICUkC/DnABDqOoMpBt23qXVSu47auYyodLpHIB9hirezr6VdVZaFFFFAUUUUBRRRQFFFFBTu+HDBMbFKdA8GW/ekh/KSjde2bZzRf5Us8XvmH4qet9OAzQ4eT6sjIfB0J+aVGN0uIAbGRXvleGT/UhQ+6D1ohz3vw89sUSWuY5IZPDijfjpNup5B7Oxezo5psMskoeRHZmfUqxtpmt8JFPvKfC87snGxcSqSkD7J5wfKmT9HfaGbC4mK/wSxyeUkeU+8RqkpzDu72anw4DD+aA/ivThBybwqfBhYF8Iox+VONFVGEcCr8KqPAAfKtl++vKKI9vXlqKKCiN3w+i7akgOgE+Jg8mzFfktX5A11HhXP8Ay1b6JygkkGgLYfEjwGXOf6Wq/cKdCOxj6cR86jbfRRRUBRRRQFFFFAUUUUEP3r4ES7LnuSAmSS44gKwuR4Amqg3RTKm0ZY1OYPh2u3HMyurXB4HQmr/5QYATYWeI/wASKRPVSK5m3X4vm8fBfTptGfvKw+dBe0MQZpozwkT5rY/I1Vu4PEmLaM8DaZoXW380UgPyZqtSM2nQ9TAr7/8A2ap3Yc4wXKU5jlX6Q6k90yn82FB0VRTVjOUkSLdWznqAuPUkaVHMVy4lB6CpqbBbEk+d6xbNSrpTBe/aE4oqLYXlBjGkVThCAbXJVlFuvUm1SmtVvFuzF8c07iiiituald+eCy47CTdUsMkRP2GuL+UntVq8jcfzuEgcm5eCIn7QXI3utQjf1gr4KCYfwcQtz/K6lT7hadt0WOz4FF645JY/I2lH4qktQn9FFFRRRRRQFFFFAUUUUHhFcq47AyYPac5CnLFiWkB6rK+e3ppXVdUJvNwGXaU4HCRUk8cyhSPVTRJWPiW+BhwDjXuP/Qqmd7cfM7X50D4kilHirf8A4q1NiYrndnwvxJhjJ8UAB91NQLfpg7thJraMrxk+IBH99FSOGUSKcreHhSE4U3sTY1M+Suy4cZszCyZQjtBHd1ABzKMjXHXqppPj+SM6aqBKB9XRu64NeC+C1e3L6mP8mk8dmjZfKuaEKpPOrw6QNxYdTDW1SHD8soyAWRl8wR+VMEPJPEsG05s2ABYjS/EgC/Dj6VJ9ncl4YgpK84yi121HeQvDjXTHGX51/rlmnB8bn+mW0eUAiVGCFg4BBJC367W1N/KtKcr4f3w6HsK39xxFK9o7KEhuB0myqxJ4IDcqvZfgbUyYvYMsloVRVVbEzMb3JGoQD93XQd1btOWJ4cqVw2rzxJl3obegxOy8TEpYtlDL0bC6MG6+4GmvcbtK6TJf/IlA8c0b/wBlTN+QMDQPG93Z0dc3CxKkaDzqptymLKYsRNoWjmiI/mWzj3jNdqerXU4X9G+h0TRWMbXAPaAayrTAooooCiiigKKKKANVFvkwuXF4eX68Tp5owYezGrdqu99ODvhYZRximHoylT+VA27upc2BMZ/hyTR+RbOPZ6ad7mF5zZKP1wyqfmv91ZbrsZdsSnC/NSAHvDRt+FPWnvlfgud2ZjY+tVZx93pj5UG/cdj+c2Uq3/Yyyp5EiQe0lT+qO3GbZdMLtBI7F0RJ0B1BIV0a4+4vrU45N8uJZSIsUFjedM2HlUWRiQQF1uMwYeuh6q70xWvWbR4cL5a0tFZ8pyKLVWezNp4rGvhonxUkOeKXM0eUM0kcjBr2t+7lrzlPs2XDF4PpM8qTYaRwZG1EkTBujbh0R7129r1embRv9uPuen1RXhZbyAcSBftIHz41jDiUe+R1bKcrZWByn6rW4HuNVzs7aayYzDzY/oR8yn0YnWIvYBmZup7jgeBt3XUvtL6HPtYA2vGsyfacZbjt1kX0pP409vOvvS+5jW/G/raZ7M27BOzCGVZCls2W+l+HEd1UNs3/AAfKCReATHA/cle3paSpXsjC4nCrh8TFg5VEaWma6kTozXBEY6QNiLHuHZUW3orl2wZUBAxGHjlW4INwLag6g3j4Vzz4Yxz0zuP19N4Ms5I6o1LofBnoDuuPQ2rfSDY2LEkYccHCuPB1D/nS+vM9IooooCiiigKKKKAqNbx8FzuzcQOtUzjxQ5vyqS0n2hhxJE6HgysPUUHP+7XHZceF6pYpE8xlcfgPrVqc0GaVDwkj19LH2vVHcn5/o+0IM2nNzhG8MxiPzq9DpLGe3Mp/69aop/chJzO1ZMO/8SKeFh2lSG/sardw/IVTgFwszhmjZjHKgN0Ja4tf0I66pvDt9D5TKfhH0pT5S9E/+4a6PrpTJav8Zc74627wh8G7aIRKjTzFld3EqkI4zhQy9ehyg9uppZgOQGGifOeclbKy3kkLaMCraaa2JHnUkorc58k97OcYMcdqkCbBgECwc0rRLwRukBqT+9c3uePfW2PZUK6CGMWAX4FPRHBbkcB2Uqorl6pny6emPgCqa3/YPLPgMR3yRMfAqy/iarltVcb+9nl9liQDWGeN79xzIfxCo0ku7fF58Dh+6IJ/tu0fyAqV1W25fH58Jlv8ErjydEkHvmqyay0KKKKAooooCiiigK8Ne0UHLm8TCnD7RxSjS0pdfvWce9XUMUJIo5RwYRyDwdQf7qrTf3gMmPSTqlhHqpsfZhUv5B4vntkwHiVjZD4xsQPYCgr3fLhzFtRJl0Lxo4P8yMbfJas+XflssAfrZGJF7LE51PVc2qE78sLeDCTjirFD95bi/wDtH1qtkHZpVSV24j9IHCD9nhcS/iI0HrmNNmJ/SDb+Hs7zkm/JUqqVFZ2FET/Eb9toN8GHwqeIlc/iA9qbZ97W1n/7xHH9iFPmwNRH6Qg4sKxO0Ix+9V0bP+I5bbSk+PaE/wB0hB/SKbcTPLMCJsRPKDxDyyMD5E2pEm1E7aWRPfhQWhuTxIVpo+AAhcD7LNGfaRKueufd1WOC48JcfrI5VtfUnLnFvOKugEa4B7QDUlYZUUUVFFFFFAUUUUBRRRQVB+kRs++Hw8wHwSMh8GX/AJqKbdyWOzYSaIn9nNe38sig/NGqc75tnc7sifS5jyyD7rC/teqj3IY/Li54v8yEMPGNgfkzUEy3mYLnNjydsLhvRwPlm9apTDYkZRe9+4E10ZtTAc9h8XB9dGt4spt/URXOEEZkZUHFyoF+FzYfOrEb4S0xEblnPiuy48bD86QPc8W+ZpfNgUAIDMzcPhAXj3m9SHktg0gws+LaNZJBLHhoA4DIrurSPKUOjFUXQHrNWY0lZieUVw+zHf4Ekf7EbNTpDyIxbajCTW7WAjH9VOuJ2/im+LEy27A5Rf8ASlhTTLKWOr5j3tmPuaikO09my4Z8k0DRtYEBwwJB4Ea2Yd4rZgYJHtaI2PAhLg+vGpLs1zisLPhJDmyRviMOTqUeMZpEU9SvGGuvC6AjrqGRnK47qsa8pbeuE05B43mto4ZtB+tVToBYMQp6uwkV1Bgj0F7hb00rkxsYTiBKBYlg3dfjf1F/OurtlTh48w1B6Q8GAYezUtHPBWZmI3wWUUUVloUVhmozUGdFYZq9vQZUVjevb0CDlBgBNhZoj+/G6+qkVy3u4xfMbVw99LuYj94FPnausjrXI/KyE4Pas1tOaxJdf9fOD50HQw0mH8yEeanT8q5x5R4U4bGSqvR5qeTL3APmQjyYV0ZPMLxSDhmBHgwuPyqkt7mzxHtKQgftEicaDqBjNvNRVidJMbhHRiktdnFzqfE+FP8AsiUSbOxSj+Fi8JNwto6yQk+pHrTFhIiEFxa4uDpqL2vp3g1JuTMGeSbD9eMwzxJfhz8bLNCL9pKFfOqka8GTHLYKSNMwuOo6H11rfJOrRkacL8BxHZS1IVkjuRo3EHqPWD2EEW8qSNs2NdbcOtmP5mgUcknEePwxPwmZEb7Mh5pge6zmotjsLzUjKysSjMh6VtVYrwA7u2pZsDBHEYqJIiDaRHdh8McaOHeR24KAFPHupHtOITzySrosk00q3v8AC0rMuneDeo1HJnstlJQHtuznvtqbV1Fu8xfOYCA9fMxg+KXjP4BXNm0mAjVBqQ7Ne1gLgCwB8L1e25jGZ8Ag+q0i+6v/AHmo1esVnUTtYdFFFGSYyUZ6TlqM9UKBJXuek2ejPQKc9eiSk2evc9QKg9c17+dm83tRnA0miR/MXU/IV0YHqmv0idn3XCz9hkjPmAw/CfWgkPJbGc9srDve5EKA+MZyH8NQ/fbgr/RpgOKyRk+SyL7iSnXczjOc2a0Z/hyyL5OoYe5PpWzeZhOd2Vn/AHoWRr9fRbKfaZvSgqbA4roqCoYLe3G4ubkaHUXp5Qpa7PzYFiGU2dWGqsveDrUe2XhUeQxuzL0ZMpuLF1RiitwsCRbzpXDsxREJSEa9ujqX421HvVc4rEcwccfyxjlYtPhIpZT8UySSwGX+aWOM5S3aRa9N/wDxKOMeDwy95jkmPrKxHtSUCMswAsDlItprqD+VPmKbCf4dZMrc3GQ6hTzhY6gFkFmAIFuuxa5N9DZqxXKvEyIYmkCxtxijWKJGtrZglsw7jW4bTmZRdUtYWJ7LaaKB1UrbApJnaBRGqqWCyKUDW1yo7aFiOA67Ui2XtkwWNx8LKLgEGxGhJv2DqqjJNmSzLIxZRzS52UKc2XTpa6W1HEjzq2dw2K/VypmJtIjC9tLqyEC3V+rB86qNOUVi5HNgyAq5POOxBFiARa1xobWvVibl9rwHEtHCCpMJZ+OUlZUIKAkkaE3FQXzRRRUU1msC1b3jpOwqj3NRmrWTXmaiNuavc9ac1Gag3h6gu+rA87sqQgXMTpJ5XsfYmpnnpt5TYLn8HiIvrxSL55Tb3tRVQbiMfaXEw3+JEkA+y2U+zj0qxNq4DnsJi4PrCQAd7Icv9RWqX3T47mtqQg6CQPEfvKbe4FXuuk7j60eYfaXUe6ioOao9qkKAAQRe5WwJ8TYmt2H2zKjKyqSym4Z3kNiO7MBS7amyxFjZUyho4pnurNkVo8+ZQSNRmRgNBThido4eaaWXmgWkVLKFkkAcDK5+FRroRYcVqojWKxTSuzsFzSZi1rAXOpIVRYa30HbSqLZEzwPPzhKK2RrZy2gU3awsqgMNWI66z2rszmmRsykSdKwuGTUjI6HVTqLX4iiDaojjZFOr3V81+HYCovY9YuL0CV9lsoV2DgN8JJAvx4cew+le4XBh2CkgXbi5bKLjibf8qVRbcS684FdVt0FS4sOoFm08R20mxGLUyM0KsoJzKmrldb5S3Xbhegftj7CiEg5wxupVwMqsyq4UFS9raHUC5tcVIt3KNDtNAcxRmeMPlKq3RdR4XuptVftLLK9smYuQApZjqTYAKW7baWqQ8mp8RhMZh1fJEvOws6KF6ShxqWUWawJI17aDqeFrqD3D5VnWjBHoDuuPQ1vqK0NHWiSGlprEpQNEkdq0M1O8kF6QYjCdlUJS9HOVqk0rUZKIVc5XmekvO0c7Qc27QH0LarHhzOKzD7IkzD+muhsW+WWFxwzEeR1FUfviwXN7SZgNJY0fzsUPutWxsrG89s3DTcTzcJPioyN7qaiqr3r4Ew7RdlOUSRobgm5sTGfwCo9FsZ5Ig6S84S2XmhmDDolibtZSAAL2P7wqxN8+DB+jzG+W5RrAXs6K6/1Ry1XibVVOimUKM9r8656QCsbXA1CgHwFUJsXsp4R0xl6RFswNmABsQvDQg048l9nQyz5ZxdcpI6WW5FjYsSOIzW1Gtq1S7WheN1ZM0rEES5QpW3EEAnPmHbwtSCHFOBZATmAU8Rrfqtr1UQ8S7GRc/wCsYZWcDoqA9mYIVY5dCAvrpSDEYJ42TnFIzC631DKb6qb2YXFtK1TwyxNleNYm0NnSzC/A2YE15PjpHAzyZsnwgg2UdgGgA7qB7bGRhQUjVMwupjDuw465yRre1uzLSibHDEPnlk5po4yFLZdbBiqkZ2ckk8dfIcI1Ds5pM2VWawLEC2gHE21p92tyXiw+Hws4dZROMzLf4NEJGjdjEXI/dqjqPYWK5yFX+uqv/rUN+dONRPdtiM2z8PfiIVT/AGyY/wC0VLKyoooooPCKweOtlFA3YnAg0yYvCMtSorWmbDAjWqIY01Y8/TxtLYfWtRvEhkOtVFeb7MJmXDzDqLxnzs6/J6ft1GM57ZTR8TE8qeRtIvzPpSbeHDz2z5hxMZSUfdbK3s5pk3G7VCzT4cn9oiyKO9CQR5q/9NZVJ+X2F5/ZTNa5jVX/ANqUA+eSaT0qsOSmzsPI0wxWdVVG5sxqTdxfRjY28b91iSLXVHhlaGaGQ2QlkY/VSVWjLeWbN92qF2tBNBI2HnQZoGKMGvYHt7CDxB6wao2JsORgoTpyHPeJSuYBbEEDNdri5ta4tSXBA84pBCkOpBPAEEMPevMPtGVNUdY+9QoPqov71odr3uw17BVRIto7QikkBMJyqrIFZ7DV2cnOWB0LkAWta3HjSPFRQGNmV8subSIEOmU3ucwUZSNNNb0zhU7SayV14KmY+ZqBZh9piMG2jMLZgA3RI1FjpW/C8oGVlNncL+6SoTwKKtrdords/kzi5LFYBGDwaS0Y8s9i3kDUw2Lu/VHWTGzhgCOgAwjH2rgO/wBkAX6zbQhbe61W+gQFkyFld8o0C53LgAHgLMLDsqaUxclcQHjzIpEQ6KMwsX+s9uoX0HnT7UUUUUUBRRRQFFFFBiVps2nsRZBw1p1ooKm5Q7EMeYOCY2DI3erAq1u+xuO8VR+CxEmzsarj4oX8nXgfJlPvXYGNwCyKQwBqreV+55cQ90sONtbEdwPWO41RngdsLOi4mAh1YarpqD8SMOph8+40xcq8Hh8cAXQLIgCWYMkgUcAJUuGQdQdTbqpuwG6XbGFmb6G6ZDY5jIuVu54ze5HbaplgeQG0pB/imwg+xzt7+Yt6VBWP/Z5Df9obf+Yp+UX5Uri5D4VeIZvEzMP6UT51akO6FCP1mKlB6xGco8ri9LIN0eDHxNPJ9qU/kBQVTHyewifwV81/OaRvlTjg8RGDaGMHujBJ/wDRVR71bOE3eYCPUYZGPa+Z/wARNPmHwUcYsiKg7FUD5UFUYDk9jZf2eHMQP7z5YvW13PrUo2Lu3VSHxUnOt9RQQnmTdm8zU2tRQYogAsBYDQAcAO6sqKKD/9k=">
            <a:extLst>
              <a:ext uri="{FF2B5EF4-FFF2-40B4-BE49-F238E27FC236}">
                <a16:creationId xmlns:a16="http://schemas.microsoft.com/office/drawing/2014/main" id="{EE8BEF35-9E7E-4DE5-9A0F-CAA05927B0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F550ED9-BD18-4ECE-83B4-F10B5C2A4A94}"/>
              </a:ext>
            </a:extLst>
          </p:cNvPr>
          <p:cNvGrpSpPr/>
          <p:nvPr/>
        </p:nvGrpSpPr>
        <p:grpSpPr>
          <a:xfrm>
            <a:off x="611560" y="1439743"/>
            <a:ext cx="5664436" cy="1935760"/>
            <a:chOff x="460375" y="1417340"/>
            <a:chExt cx="5664436" cy="193576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ABC5202-EF0B-4F02-9EA0-4B74F9550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1417340"/>
              <a:ext cx="648072" cy="968058"/>
            </a:xfrm>
            <a:prstGeom prst="rect">
              <a:avLst/>
            </a:prstGeom>
          </p:spPr>
        </p:pic>
        <p:pic>
          <p:nvPicPr>
            <p:cNvPr id="15" name="Content Placeholder 52">
              <a:extLst>
                <a:ext uri="{FF2B5EF4-FFF2-40B4-BE49-F238E27FC236}">
                  <a16:creationId xmlns:a16="http://schemas.microsoft.com/office/drawing/2014/main" id="{FE9098C7-4BA2-4FB3-974A-8F65AB15BA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9712" y="1773835"/>
              <a:ext cx="1080120" cy="1251568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74E863D-3675-4DBD-AD9B-0B1B0C6DB321}"/>
                </a:ext>
              </a:extLst>
            </p:cNvPr>
            <p:cNvGrpSpPr/>
            <p:nvPr/>
          </p:nvGrpSpPr>
          <p:grpSpPr>
            <a:xfrm rot="614326">
              <a:off x="3486512" y="2669953"/>
              <a:ext cx="2638299" cy="380803"/>
              <a:chOff x="4275563" y="3677293"/>
              <a:chExt cx="2151949" cy="380803"/>
            </a:xfrm>
          </p:grpSpPr>
          <p:sp>
            <p:nvSpPr>
              <p:cNvPr id="19" name="Left Arrow 21">
                <a:extLst>
                  <a:ext uri="{FF2B5EF4-FFF2-40B4-BE49-F238E27FC236}">
                    <a16:creationId xmlns:a16="http://schemas.microsoft.com/office/drawing/2014/main" id="{E6E8C72C-7AEC-4F62-BC8A-97FF30AF39D7}"/>
                  </a:ext>
                </a:extLst>
              </p:cNvPr>
              <p:cNvSpPr/>
              <p:nvPr/>
            </p:nvSpPr>
            <p:spPr>
              <a:xfrm rot="10804522" flipV="1">
                <a:off x="4275563" y="4012377"/>
                <a:ext cx="2021285" cy="45719"/>
              </a:xfrm>
              <a:prstGeom prst="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80FAA24-DBB6-474B-B253-A782EAE372DB}"/>
                  </a:ext>
                </a:extLst>
              </p:cNvPr>
              <p:cNvSpPr txBox="1"/>
              <p:nvPr/>
            </p:nvSpPr>
            <p:spPr>
              <a:xfrm>
                <a:off x="4338170" y="3677293"/>
                <a:ext cx="20893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Web Browser Access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D2F5DEE-2275-4794-B09F-5401FEE54694}"/>
                </a:ext>
              </a:extLst>
            </p:cNvPr>
            <p:cNvSpPr txBox="1"/>
            <p:nvPr/>
          </p:nvSpPr>
          <p:spPr>
            <a:xfrm>
              <a:off x="460375" y="1501381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>
                  <a:latin typeface="Arial" panose="020B0604020202020204" pitchFamily="34" charset="0"/>
                  <a:cs typeface="Arial" panose="020B0604020202020204" pitchFamily="34" charset="0"/>
                </a:rPr>
                <a:t>Web Mail</a:t>
              </a:r>
              <a:r>
                <a:rPr lang="en-AU" sz="400" dirty="0">
                  <a:latin typeface="Arial" panose="020B0604020202020204" pitchFamily="34" charset="0"/>
                  <a:cs typeface="Arial" panose="020B0604020202020204" pitchFamily="34" charset="0"/>
                </a:rPr>
                <a:t>,  </a:t>
              </a:r>
            </a:p>
            <a:p>
              <a:endParaRPr lang="en-AU" sz="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AU" sz="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AU" sz="1600" dirty="0">
                  <a:latin typeface="Arial" panose="020B0604020202020204" pitchFamily="34" charset="0"/>
                  <a:cs typeface="Arial" panose="020B0604020202020204" pitchFamily="34" charset="0"/>
                </a:rPr>
                <a:t>  via Browsers</a:t>
              </a:r>
            </a:p>
          </p:txBody>
        </p:sp>
        <p:sp>
          <p:nvSpPr>
            <p:cNvPr id="25" name="Rounded Rectangle 28">
              <a:extLst>
                <a:ext uri="{FF2B5EF4-FFF2-40B4-BE49-F238E27FC236}">
                  <a16:creationId xmlns:a16="http://schemas.microsoft.com/office/drawing/2014/main" id="{15E035E7-3A71-4022-8D1E-DD090809DF66}"/>
                </a:ext>
              </a:extLst>
            </p:cNvPr>
            <p:cNvSpPr/>
            <p:nvPr/>
          </p:nvSpPr>
          <p:spPr>
            <a:xfrm rot="8800750" flipV="1">
              <a:off x="2293185" y="1807592"/>
              <a:ext cx="439215" cy="22406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2316D17-E894-4253-AC93-A1B2A2C68A8C}"/>
                </a:ext>
              </a:extLst>
            </p:cNvPr>
            <p:cNvSpPr txBox="1"/>
            <p:nvPr/>
          </p:nvSpPr>
          <p:spPr>
            <a:xfrm rot="608825">
              <a:off x="3496159" y="3076101"/>
              <a:ext cx="25729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AU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UserID</a:t>
              </a:r>
              <a:r>
                <a:rPr lang="en-AU" sz="1100" dirty="0">
                  <a:latin typeface="Arial" panose="020B0604020202020204" pitchFamily="34" charset="0"/>
                  <a:cs typeface="Arial" panose="020B0604020202020204" pitchFamily="34" charset="0"/>
                </a:rPr>
                <a:t>=  abc@melbpc.org.au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48FBEBC-082B-4531-BAE6-217A705617CC}"/>
              </a:ext>
            </a:extLst>
          </p:cNvPr>
          <p:cNvGrpSpPr/>
          <p:nvPr/>
        </p:nvGrpSpPr>
        <p:grpSpPr>
          <a:xfrm>
            <a:off x="179512" y="3721596"/>
            <a:ext cx="5917565" cy="1656184"/>
            <a:chOff x="382627" y="3721596"/>
            <a:chExt cx="5917565" cy="1656184"/>
          </a:xfrm>
        </p:grpSpPr>
        <p:pic>
          <p:nvPicPr>
            <p:cNvPr id="6" name="Content Placeholder 52">
              <a:extLst>
                <a:ext uri="{FF2B5EF4-FFF2-40B4-BE49-F238E27FC236}">
                  <a16:creationId xmlns:a16="http://schemas.microsoft.com/office/drawing/2014/main" id="{C595010B-4DE8-4D63-8A19-59B5E0848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1202" y="3721596"/>
              <a:ext cx="1118590" cy="129614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D0BF53C-1389-4EF3-860D-2E8AF46554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627" y="4140735"/>
              <a:ext cx="1237045" cy="1237045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34FB74C-642A-4FBA-93A5-D5322CD2D82A}"/>
                </a:ext>
              </a:extLst>
            </p:cNvPr>
            <p:cNvGrpSpPr/>
            <p:nvPr/>
          </p:nvGrpSpPr>
          <p:grpSpPr>
            <a:xfrm>
              <a:off x="3033753" y="3959106"/>
              <a:ext cx="3266439" cy="410562"/>
              <a:chOff x="3632776" y="3454596"/>
              <a:chExt cx="2664296" cy="410562"/>
            </a:xfrm>
          </p:grpSpPr>
          <p:sp>
            <p:nvSpPr>
              <p:cNvPr id="9" name="Left Arrow 6">
                <a:extLst>
                  <a:ext uri="{FF2B5EF4-FFF2-40B4-BE49-F238E27FC236}">
                    <a16:creationId xmlns:a16="http://schemas.microsoft.com/office/drawing/2014/main" id="{1987014B-F413-41F7-A1D3-3E41486F0F73}"/>
                  </a:ext>
                </a:extLst>
              </p:cNvPr>
              <p:cNvSpPr/>
              <p:nvPr/>
            </p:nvSpPr>
            <p:spPr>
              <a:xfrm>
                <a:off x="3632776" y="3792696"/>
                <a:ext cx="2664296" cy="72462"/>
              </a:xfrm>
              <a:prstGeom prst="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11C4B3-887A-46D1-B07F-56EAFCDB2192}"/>
                  </a:ext>
                </a:extLst>
              </p:cNvPr>
              <p:cNvSpPr txBox="1"/>
              <p:nvPr/>
            </p:nvSpPr>
            <p:spPr>
              <a:xfrm>
                <a:off x="4014380" y="3454596"/>
                <a:ext cx="19010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Client  Download</a:t>
                </a: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E86573C-6379-45E2-BF37-DCAB707E8F84}"/>
                </a:ext>
              </a:extLst>
            </p:cNvPr>
            <p:cNvSpPr txBox="1"/>
            <p:nvPr/>
          </p:nvSpPr>
          <p:spPr>
            <a:xfrm>
              <a:off x="3491880" y="4380701"/>
              <a:ext cx="257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>
                  <a:latin typeface="Arial" panose="020B0604020202020204" pitchFamily="34" charset="0"/>
                  <a:cs typeface="Arial" panose="020B0604020202020204" pitchFamily="34" charset="0"/>
                </a:rPr>
                <a:t> For </a:t>
              </a:r>
              <a:r>
                <a:rPr lang="en-AU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UserID</a:t>
              </a:r>
              <a:r>
                <a:rPr lang="en-AU" sz="1100" dirty="0">
                  <a:latin typeface="Arial" panose="020B0604020202020204" pitchFamily="34" charset="0"/>
                  <a:cs typeface="Arial" panose="020B0604020202020204" pitchFamily="34" charset="0"/>
                </a:rPr>
                <a:t>=  abc@melbpc.org.au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924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93204"/>
            <a:ext cx="5904656" cy="660073"/>
          </a:xfrm>
        </p:spPr>
        <p:txBody>
          <a:bodyPr/>
          <a:lstStyle/>
          <a:p>
            <a:pPr algn="l"/>
            <a:r>
              <a:rPr lang="en-AU" dirty="0"/>
              <a:t>  	 	Key Steps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7584" y="1141309"/>
            <a:ext cx="8208912" cy="43804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1800" dirty="0"/>
              <a:t>   Have separate folders for key subject types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   Have rules setup to move emails to appropriate folders, as received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   Minimise ‘Unread’  messages in Inbox and other folders				</a:t>
            </a:r>
            <a:r>
              <a:rPr lang="en-AU" sz="1800" b="1" dirty="0">
                <a:solidFill>
                  <a:srgbClr val="FF0000"/>
                </a:solidFill>
              </a:rPr>
              <a:t> . . .   </a:t>
            </a:r>
            <a:r>
              <a:rPr lang="en-AU" sz="1400" b="1" dirty="0">
                <a:solidFill>
                  <a:srgbClr val="FF0000"/>
                </a:solidFill>
              </a:rPr>
              <a:t>Read and file elsewhere  -  else delete  . . . </a:t>
            </a:r>
            <a:endParaRPr lang="en-AU" sz="18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AU" sz="1800" dirty="0"/>
              <a:t>   Where rules inapplicable, move manually to needed folder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   Delete messages not needed  (e.g. read receipts ?)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   Delete S P A M,   maybe black list sender . . . 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   Check local Junk folder,  maybe White list sender . . . </a:t>
            </a:r>
          </a:p>
          <a:p>
            <a:pPr>
              <a:lnSpc>
                <a:spcPct val="150000"/>
              </a:lnSpc>
            </a:pPr>
            <a:r>
              <a:rPr lang="en-AU" sz="1800" dirty="0"/>
              <a:t>   Occasionally check  ISP blocked messages – may need to advise OK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47271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2413" y="2299432"/>
            <a:ext cx="2451270" cy="941912"/>
          </a:xfrm>
        </p:spPr>
        <p:txBody>
          <a:bodyPr>
            <a:noAutofit/>
          </a:bodyPr>
          <a:lstStyle/>
          <a:p>
            <a:pPr>
              <a:tabLst>
                <a:tab pos="20002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Open Win Live Mail – 	select a problem email, Right Click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969328" y="253360"/>
            <a:ext cx="3082766" cy="1382328"/>
          </a:xfrm>
        </p:spPr>
        <p:txBody>
          <a:bodyPr>
            <a:noAutofit/>
          </a:bodyPr>
          <a:lstStyle/>
          <a:p>
            <a:r>
              <a:rPr lang="en-A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 Live Mail</a:t>
            </a:r>
            <a:br>
              <a:rPr lang="en-AU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Blocking  Senders 1</a:t>
            </a:r>
            <a:endParaRPr lang="en-AU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02" y="495755"/>
            <a:ext cx="5986770" cy="4805609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616873" y="4187428"/>
            <a:ext cx="2098383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 defTabSz="266700"/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Click  –  Add sender         	(or their domain)        to blocked sender list</a:t>
            </a:r>
          </a:p>
        </p:txBody>
      </p:sp>
      <p:sp>
        <p:nvSpPr>
          <p:cNvPr id="7" name="Oval 6"/>
          <p:cNvSpPr/>
          <p:nvPr/>
        </p:nvSpPr>
        <p:spPr>
          <a:xfrm>
            <a:off x="3402368" y="3768016"/>
            <a:ext cx="1870969" cy="4594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8" name="Oval 7"/>
          <p:cNvSpPr/>
          <p:nvPr/>
        </p:nvSpPr>
        <p:spPr>
          <a:xfrm>
            <a:off x="1985270" y="4419971"/>
            <a:ext cx="1190717" cy="36675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9" name="Oval 8"/>
          <p:cNvSpPr/>
          <p:nvPr/>
        </p:nvSpPr>
        <p:spPr>
          <a:xfrm>
            <a:off x="1389911" y="2403631"/>
            <a:ext cx="1190717" cy="36675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612413" y="3470163"/>
            <a:ext cx="2451270" cy="4133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then  Select  Junk Email </a:t>
            </a:r>
          </a:p>
        </p:txBody>
      </p:sp>
    </p:spTree>
    <p:extLst>
      <p:ext uri="{BB962C8B-B14F-4D97-AF65-F5344CB8AC3E}">
        <p14:creationId xmlns:p14="http://schemas.microsoft.com/office/powerpoint/2010/main" val="8895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 animBg="1"/>
      <p:bldP spid="8" grpId="0" animBg="1"/>
      <p:bldP spid="9" grpId="0" animBg="1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98" y="738461"/>
            <a:ext cx="3818107" cy="354282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4898" y="2081716"/>
            <a:ext cx="2451270" cy="941912"/>
          </a:xfrm>
        </p:spPr>
        <p:txBody>
          <a:bodyPr>
            <a:noAutofit/>
          </a:bodyPr>
          <a:lstStyle/>
          <a:p>
            <a:pPr>
              <a:tabLst>
                <a:tab pos="20002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Open Win Live Mail – then	File, Options, Safety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64088" y="141565"/>
            <a:ext cx="3442676" cy="1435763"/>
          </a:xfrm>
        </p:spPr>
        <p:txBody>
          <a:bodyPr>
            <a:noAutofit/>
          </a:bodyPr>
          <a:lstStyle/>
          <a:p>
            <a:r>
              <a:rPr lang="en-A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 Live Mail:</a:t>
            </a:r>
            <a:br>
              <a:rPr lang="en-AU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Blocking   Senders 2</a:t>
            </a:r>
            <a:endParaRPr lang="en-AU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618505" y="3368765"/>
            <a:ext cx="2098383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 defTabSz="266700"/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Click  –  Add  button</a:t>
            </a:r>
          </a:p>
          <a:p>
            <a:pPr algn="l" defTabSz="266700"/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   and add address</a:t>
            </a:r>
          </a:p>
        </p:txBody>
      </p:sp>
      <p:sp>
        <p:nvSpPr>
          <p:cNvPr id="9" name="Oval 8"/>
          <p:cNvSpPr/>
          <p:nvPr/>
        </p:nvSpPr>
        <p:spPr>
          <a:xfrm>
            <a:off x="1330723" y="2601229"/>
            <a:ext cx="2296607" cy="8689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564003" y="2829044"/>
            <a:ext cx="2451270" cy="4133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then Blocked Senders tab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806" y="461949"/>
            <a:ext cx="4611686" cy="47911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941196" y="808143"/>
            <a:ext cx="1538867" cy="49139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7" name="Oval 6"/>
          <p:cNvSpPr/>
          <p:nvPr/>
        </p:nvSpPr>
        <p:spPr>
          <a:xfrm>
            <a:off x="4347851" y="1622295"/>
            <a:ext cx="973209" cy="4594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7403" y="2308318"/>
            <a:ext cx="3514725" cy="1935956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6618505" y="4244274"/>
            <a:ext cx="2098383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 defTabSz="266700"/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Note  –   Bounce and   </a:t>
            </a:r>
          </a:p>
          <a:p>
            <a:pPr algn="l" defTabSz="266700"/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  Unsubscribe options</a:t>
            </a:r>
          </a:p>
        </p:txBody>
      </p:sp>
      <p:sp>
        <p:nvSpPr>
          <p:cNvPr id="15" name="Oval 14"/>
          <p:cNvSpPr/>
          <p:nvPr/>
        </p:nvSpPr>
        <p:spPr>
          <a:xfrm>
            <a:off x="941807" y="4309247"/>
            <a:ext cx="1722608" cy="10087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</p:spTree>
    <p:extLst>
      <p:ext uri="{BB962C8B-B14F-4D97-AF65-F5344CB8AC3E}">
        <p14:creationId xmlns:p14="http://schemas.microsoft.com/office/powerpoint/2010/main" val="74588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9" grpId="0" animBg="1"/>
      <p:bldP spid="10" grpId="0" build="p"/>
      <p:bldP spid="8" grpId="0" animBg="1"/>
      <p:bldP spid="7" grpId="0" animBg="1"/>
      <p:bldP spid="14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5212"/>
            <a:ext cx="7632848" cy="660073"/>
          </a:xfrm>
        </p:spPr>
        <p:txBody>
          <a:bodyPr/>
          <a:lstStyle/>
          <a:p>
            <a:pPr algn="l"/>
            <a:r>
              <a:rPr lang="en-AU" dirty="0"/>
              <a:t>  </a:t>
            </a:r>
            <a:r>
              <a:rPr lang="en-AU" sz="4000" dirty="0"/>
              <a:t>Email  Rules  –  Examples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1417340"/>
            <a:ext cx="8424936" cy="403244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2000" dirty="0"/>
              <a:t>  </a:t>
            </a:r>
            <a:r>
              <a:rPr lang="en-AU" sz="2000" b="1" dirty="0">
                <a:solidFill>
                  <a:srgbClr val="FF0000"/>
                </a:solidFill>
              </a:rPr>
              <a:t>NOTE -  Rules can be used at  Email-ISP   and/or  PC-Client </a:t>
            </a:r>
            <a:r>
              <a:rPr lang="en-AU" sz="2800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AU" sz="2000" dirty="0"/>
              <a:t>    If  Subject  is  Dividend,    move to Shares Folder</a:t>
            </a:r>
          </a:p>
          <a:p>
            <a:pPr>
              <a:lnSpc>
                <a:spcPct val="150000"/>
              </a:lnSpc>
            </a:pPr>
            <a:r>
              <a:rPr lang="en-AU" sz="2000" dirty="0"/>
              <a:t>    If  Sender or Receiver is  ‘ato.gov.au’,  move to Tax Folder</a:t>
            </a:r>
          </a:p>
          <a:p>
            <a:pPr>
              <a:lnSpc>
                <a:spcPct val="150000"/>
              </a:lnSpc>
            </a:pPr>
            <a:r>
              <a:rPr lang="en-AU" sz="2000" dirty="0"/>
              <a:t>    If any Header =  SES,  move to SES folder					</a:t>
            </a:r>
            <a:r>
              <a:rPr lang="en-AU" sz="1800" dirty="0">
                <a:solidFill>
                  <a:srgbClr val="FF0000"/>
                </a:solidFill>
              </a:rPr>
              <a:t>NB.  Mistakenly picks up subject  “advice for 60-pluses” </a:t>
            </a:r>
            <a:endParaRPr lang="en-AU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AU" sz="2000" dirty="0"/>
              <a:t>    If  Sender is   YYY,    move to Junk Folder</a:t>
            </a:r>
          </a:p>
          <a:p>
            <a:pPr>
              <a:lnSpc>
                <a:spcPct val="150000"/>
              </a:lnSpc>
            </a:pPr>
            <a:r>
              <a:rPr lang="en-AU" sz="2000" dirty="0"/>
              <a:t>    If  Sender is   ZZZ,    delete immediately</a:t>
            </a:r>
          </a:p>
        </p:txBody>
      </p:sp>
    </p:spTree>
    <p:extLst>
      <p:ext uri="{BB962C8B-B14F-4D97-AF65-F5344CB8AC3E}">
        <p14:creationId xmlns:p14="http://schemas.microsoft.com/office/powerpoint/2010/main" val="29953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1520</TotalTime>
  <Words>229</Words>
  <Application>Microsoft Office PowerPoint</Application>
  <PresentationFormat>On-screen Show (16:10)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Trebuchet MS</vt:lpstr>
      <vt:lpstr>Slipstream</vt:lpstr>
      <vt:lpstr>   Master  or  Slave ?</vt:lpstr>
      <vt:lpstr>      Email  Categories</vt:lpstr>
      <vt:lpstr>PowerPoint Presentation</vt:lpstr>
      <vt:lpstr>     Key Steps</vt:lpstr>
      <vt:lpstr>Win Live Mail  Blocking  Senders 1</vt:lpstr>
      <vt:lpstr>Win Live Mail:   Blocking   Senders 2</vt:lpstr>
      <vt:lpstr>  Email  Rules  – 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 -  enveloping  ALL</dc:title>
  <dc:creator>Dave Bee</dc:creator>
  <cp:lastModifiedBy>Dave Bee</cp:lastModifiedBy>
  <cp:revision>59</cp:revision>
  <dcterms:created xsi:type="dcterms:W3CDTF">2018-08-16T06:39:12Z</dcterms:created>
  <dcterms:modified xsi:type="dcterms:W3CDTF">2019-03-10T03:43:13Z</dcterms:modified>
</cp:coreProperties>
</file>