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57" r:id="rId2"/>
    <p:sldId id="281" r:id="rId3"/>
    <p:sldId id="387" r:id="rId4"/>
    <p:sldId id="378" r:id="rId5"/>
    <p:sldId id="386" r:id="rId6"/>
    <p:sldId id="371" r:id="rId7"/>
    <p:sldId id="391" r:id="rId8"/>
    <p:sldId id="388" r:id="rId9"/>
    <p:sldId id="335" r:id="rId10"/>
    <p:sldId id="393" r:id="rId11"/>
    <p:sldId id="390" r:id="rId12"/>
    <p:sldId id="395" r:id="rId13"/>
    <p:sldId id="397" r:id="rId14"/>
    <p:sldId id="396" r:id="rId15"/>
    <p:sldId id="389" r:id="rId16"/>
    <p:sldId id="402" r:id="rId17"/>
    <p:sldId id="398" r:id="rId18"/>
    <p:sldId id="404" r:id="rId19"/>
    <p:sldId id="405" r:id="rId20"/>
    <p:sldId id="361" r:id="rId2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93"/>
    <a:srgbClr val="FF692D"/>
    <a:srgbClr val="FC8730"/>
    <a:srgbClr val="FFFFB3"/>
    <a:srgbClr val="FF9999"/>
    <a:srgbClr val="CC00FF"/>
    <a:srgbClr val="FF0000"/>
    <a:srgbClr val="0F6FC6"/>
    <a:srgbClr val="FFFEF7"/>
    <a:srgbClr val="FFF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5" autoAdjust="0"/>
    <p:restoredTop sz="94272" autoAdjust="0"/>
  </p:normalViewPr>
  <p:slideViewPr>
    <p:cSldViewPr>
      <p:cViewPr varScale="1">
        <p:scale>
          <a:sx n="90" d="100"/>
          <a:sy n="90" d="100"/>
        </p:scale>
        <p:origin x="26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B97E2CF-099F-44E0-8889-E97E0078FE51}" type="datetimeFigureOut">
              <a:rPr lang="en-AU"/>
              <a:pPr>
                <a:defRPr/>
              </a:pPr>
              <a:t>3/05/2019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D741627-891C-4113-8964-0AF17A14CDA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3042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2001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9412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6923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069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747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849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78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383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405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345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300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992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FB71-3FD5-4831-8177-BA058E5A2DFA}" type="datetimeFigureOut">
              <a:rPr lang="en-AU"/>
              <a:pPr>
                <a:defRPr/>
              </a:pPr>
              <a:t>3/05/2019</a:t>
            </a:fld>
            <a:endParaRPr lang="en-AU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79A0-4394-415D-A81E-1517EA071C3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1184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BD27-ABA9-4D00-B9C6-0568E048068F}" type="datetimeFigureOut">
              <a:rPr lang="en-AU"/>
              <a:pPr>
                <a:defRPr/>
              </a:pPr>
              <a:t>3/05/2019</a:t>
            </a:fld>
            <a:endParaRPr lang="en-AU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73A1-6FF7-4A8B-8F61-2468D7F7B4A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111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64D6-49E2-4FFD-B5A7-44F24DEFA883}" type="datetimeFigureOut">
              <a:rPr lang="en-AU"/>
              <a:pPr>
                <a:defRPr/>
              </a:pPr>
              <a:t>3/05/2019</a:t>
            </a:fld>
            <a:endParaRPr lang="en-AU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CC32-6076-4683-9878-058A1D22A09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180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C54C-AF5B-40C3-9727-051DDD61F92A}" type="datetimeFigureOut">
              <a:rPr lang="en-AU"/>
              <a:pPr>
                <a:defRPr/>
              </a:pPr>
              <a:t>3/05/2019</a:t>
            </a:fld>
            <a:endParaRPr lang="en-AU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8D5C-99B0-425D-A9C9-D9423C0CA59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19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911E-F39B-4ADD-BA78-5B56ED910523}" type="datetimeFigureOut">
              <a:rPr lang="en-AU"/>
              <a:pPr>
                <a:defRPr/>
              </a:pPr>
              <a:t>3/05/2019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C1A9-FBE8-4577-BEA4-B134746A5F0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9664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12CC-82AB-4F37-BE58-3EB3386C507F}" type="datetimeFigureOut">
              <a:rPr lang="en-AU"/>
              <a:pPr>
                <a:defRPr/>
              </a:pPr>
              <a:t>3/05/2019</a:t>
            </a:fld>
            <a:endParaRPr lang="en-AU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3A57-99E6-4EEC-AD8C-4B07D49361C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778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77F0-E308-4311-A7C8-8271FE7BE7CA}" type="datetimeFigureOut">
              <a:rPr lang="en-AU"/>
              <a:pPr>
                <a:defRPr/>
              </a:pPr>
              <a:t>3/05/2019</a:t>
            </a:fld>
            <a:endParaRPr lang="en-AU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FC78-1463-499C-95D9-3C169B15879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271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6726-158E-45E6-8FAD-D82C28D07E43}" type="datetimeFigureOut">
              <a:rPr lang="en-AU"/>
              <a:pPr>
                <a:defRPr/>
              </a:pPr>
              <a:t>3/05/2019</a:t>
            </a:fld>
            <a:endParaRPr lang="en-AU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52B6-BF58-4B03-95D2-3A8C008B5FF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967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0A151-6AE3-4864-BC83-0FBC3292BE14}" type="datetimeFigureOut">
              <a:rPr lang="en-AU"/>
              <a:pPr>
                <a:defRPr/>
              </a:pPr>
              <a:t>3/05/2019</a:t>
            </a:fld>
            <a:endParaRPr lang="en-AU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C9E3-0191-4C9A-9B27-C2EC8FF6058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09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61DB-EB14-4723-8A71-2465E5AC2922}" type="datetimeFigureOut">
              <a:rPr lang="en-AU"/>
              <a:pPr>
                <a:defRPr/>
              </a:pPr>
              <a:t>3/05/2019</a:t>
            </a:fld>
            <a:endParaRPr lang="en-AU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CFA3-10DD-433B-8F71-BD48DE7E58E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888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831056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6" y="4019551"/>
            <a:ext cx="155575" cy="1166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4085E-5387-4151-B087-BA0E6C9703F7}" type="datetimeFigureOut">
              <a:rPr lang="en-AU"/>
              <a:pPr>
                <a:defRPr/>
              </a:pPr>
              <a:t>3/05/2019</a:t>
            </a:fld>
            <a:endParaRPr lang="en-A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C2DDF-46B9-451B-95A6-8573865BE6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625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51373"/>
            <a:ext cx="82296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F6ADC0A-E159-4C08-BA1F-AD674B148380}" type="datetimeFigureOut">
              <a:rPr lang="en-AU"/>
              <a:pPr>
                <a:defRPr/>
              </a:pPr>
              <a:t>3/05/2019</a:t>
            </a:fld>
            <a:endParaRPr lang="en-A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9A91BE2-C437-4E3A-A8C4-7977AAC1A44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dtest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39502"/>
            <a:ext cx="7851648" cy="831540"/>
          </a:xfrm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/>
              <a:t>My  N B N  Plunge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67544" y="1635646"/>
            <a:ext cx="7854950" cy="3024336"/>
          </a:xfrm>
        </p:spPr>
        <p:txBody>
          <a:bodyPr/>
          <a:lstStyle/>
          <a:p>
            <a:pPr marR="0" algn="l" eaLnBrk="1" hangingPunct="1">
              <a:spcBef>
                <a:spcPts val="1800"/>
              </a:spcBef>
            </a:pPr>
            <a:r>
              <a:rPr lang="en-AU" altLang="en-US" sz="3200" b="1" dirty="0"/>
              <a:t>           History                </a:t>
            </a:r>
          </a:p>
          <a:p>
            <a:pPr marR="0" algn="l" eaLnBrk="1" hangingPunct="1">
              <a:spcBef>
                <a:spcPts val="1800"/>
              </a:spcBef>
            </a:pPr>
            <a:r>
              <a:rPr lang="en-AU" altLang="en-US" sz="3200" b="1" dirty="0"/>
              <a:t>		     Negotiation   </a:t>
            </a:r>
          </a:p>
          <a:p>
            <a:pPr marR="0" algn="l" eaLnBrk="1" hangingPunct="1">
              <a:spcBef>
                <a:spcPts val="1800"/>
              </a:spcBef>
            </a:pPr>
            <a:r>
              <a:rPr lang="en-AU" altLang="en-US" sz="3200" b="1" dirty="0"/>
              <a:t>                                 Installation     </a:t>
            </a:r>
          </a:p>
          <a:p>
            <a:pPr marR="0" algn="l" eaLnBrk="1" hangingPunct="1">
              <a:spcBef>
                <a:spcPts val="1800"/>
              </a:spcBef>
            </a:pPr>
            <a:r>
              <a:rPr lang="en-AU" altLang="en-US" sz="3200" b="1" dirty="0"/>
              <a:t>					    PVR  Demo</a:t>
            </a:r>
            <a:endParaRPr lang="en-AU" alt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786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FF00"/>
                </a:solidFill>
              </a:rPr>
              <a:t>Dave Botherway					                    May - 2019</a:t>
            </a:r>
          </a:p>
        </p:txBody>
      </p:sp>
    </p:spTree>
    <p:extLst>
      <p:ext uri="{BB962C8B-B14F-4D97-AF65-F5344CB8AC3E}">
        <p14:creationId xmlns:p14="http://schemas.microsoft.com/office/powerpoint/2010/main" val="27107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8560" y="146928"/>
            <a:ext cx="8136904" cy="1323236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600" dirty="0"/>
              <a:t>Early 2019 - Special  Offers</a:t>
            </a:r>
            <a:br>
              <a:rPr lang="en-AU" sz="4000" dirty="0"/>
            </a:br>
            <a:r>
              <a:rPr lang="en-AU" sz="4000" dirty="0"/>
              <a:t>                </a:t>
            </a:r>
            <a:r>
              <a:rPr lang="en-AU" sz="3600" dirty="0">
                <a:solidFill>
                  <a:srgbClr val="FFFF00"/>
                </a:solidFill>
              </a:rPr>
              <a:t>.. </a:t>
            </a:r>
            <a:r>
              <a:rPr lang="en-AU" sz="2800" dirty="0">
                <a:solidFill>
                  <a:srgbClr val="FFFF00"/>
                </a:solidFill>
              </a:rPr>
              <a:t>  for existing  Cable Customers</a:t>
            </a:r>
            <a:endParaRPr lang="en-AU" sz="40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A2CF1-1A6D-49EC-805B-59EF108CF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03113"/>
            <a:ext cx="4036820" cy="3216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DBEAC-B19F-42E1-84AA-CDB3A0FF2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5" y="1779662"/>
            <a:ext cx="4036819" cy="327286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475B0-37FF-4B4A-9581-915E2B3954F7}"/>
              </a:ext>
            </a:extLst>
          </p:cNvPr>
          <p:cNvSpPr/>
          <p:nvPr/>
        </p:nvSpPr>
        <p:spPr>
          <a:xfrm>
            <a:off x="4762458" y="2859782"/>
            <a:ext cx="1465726" cy="5040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B55DAE-D34B-4BC0-8775-E74E15186665}"/>
              </a:ext>
            </a:extLst>
          </p:cNvPr>
          <p:cNvSpPr/>
          <p:nvPr/>
        </p:nvSpPr>
        <p:spPr>
          <a:xfrm>
            <a:off x="251520" y="2715766"/>
            <a:ext cx="1584177" cy="5760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9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082BD-A0F0-4197-8A52-09DFEB90F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582"/>
            <a:ext cx="6931152" cy="4974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7696" y="1103999"/>
            <a:ext cx="3600400" cy="687524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800" dirty="0"/>
              <a:t>Ultimatum !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B50BD53-4308-46DA-B58D-E27979F2C65A}"/>
              </a:ext>
            </a:extLst>
          </p:cNvPr>
          <p:cNvSpPr/>
          <p:nvPr/>
        </p:nvSpPr>
        <p:spPr>
          <a:xfrm rot="7365715">
            <a:off x="3999164" y="2964787"/>
            <a:ext cx="2833249" cy="2801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0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95486"/>
            <a:ext cx="7848872" cy="615516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200" dirty="0"/>
              <a:t>Second Negotiation  –  26</a:t>
            </a:r>
            <a:r>
              <a:rPr lang="en-AU" sz="3200" baseline="30000" dirty="0"/>
              <a:t>th</a:t>
            </a:r>
            <a:r>
              <a:rPr lang="en-AU" sz="3200" dirty="0"/>
              <a:t>  Feb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EF059-8093-43A3-B358-62A3461A1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316" y="1257300"/>
            <a:ext cx="8757220" cy="1314450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 Tried Phone call   –   Too busy,   so tried again 1 hour later  …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 30 minutes delay,   transfer to Retention Dept,   + 20 mins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 Told them  Ready-to-Order   if 100 Mb/s available No-extra-Charge 			</a:t>
            </a:r>
            <a:r>
              <a:rPr lang="en-AU" sz="2000" dirty="0">
                <a:solidFill>
                  <a:srgbClr val="FFFF00"/>
                </a:solidFill>
              </a:rPr>
              <a:t>as  per  existing  Pre-NBN  setup  . . 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 “Need to speak to </a:t>
            </a:r>
            <a:r>
              <a:rPr lang="en-AU" sz="2000" dirty="0" err="1"/>
              <a:t>Mgr</a:t>
            </a:r>
            <a:r>
              <a:rPr lang="en-AU" sz="2000" dirty="0"/>
              <a:t>”  . .   Approved, asked for Email confirmation 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 Told me Email not needed  –  Conversation has been recorded			Ref # NNMM,   just call back once NBN service running ! </a:t>
            </a:r>
            <a:r>
              <a:rPr lang="en-AU" sz="1050" dirty="0"/>
              <a:t>		</a:t>
            </a:r>
            <a:endParaRPr lang="en-AU" sz="2000" dirty="0"/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b="1" dirty="0">
                <a:solidFill>
                  <a:srgbClr val="FF0000"/>
                </a:solidFill>
              </a:rPr>
              <a:t>Ordered  ‘$90’ package  -   Fingers Crossed re 100 Mb/s !</a:t>
            </a:r>
            <a:endParaRPr lang="en-A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-20538"/>
            <a:ext cx="4608512" cy="831540"/>
          </a:xfrm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000" dirty="0"/>
              <a:t>Installation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EF059-8093-43A3-B358-62A3461A1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1131590"/>
            <a:ext cx="6696744" cy="3510108"/>
          </a:xfrm>
        </p:spPr>
        <p:txBody>
          <a:bodyPr/>
          <a:lstStyle/>
          <a:p>
            <a:pPr marL="457200" indent="-4572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Optus organised NBN Tech,  agreed date/time		 between 8am &amp; noon,   Thu 21 March</a:t>
            </a:r>
          </a:p>
          <a:p>
            <a:pPr marL="457200" indent="-4572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Optus delivered Router 2 days prior . . </a:t>
            </a:r>
          </a:p>
          <a:p>
            <a:pPr marL="457200" indent="-4572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Tech arrived  10am,   negotiated Cable path   . . . .</a:t>
            </a:r>
          </a:p>
          <a:p>
            <a:pPr marL="457200" indent="-4572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NBN system running by noon - at ’50’ Mbps</a:t>
            </a:r>
          </a:p>
          <a:p>
            <a:pPr marL="457200" indent="-4572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Overnight delay re  Phone # transfer  (as expected)</a:t>
            </a:r>
          </a:p>
          <a:p>
            <a:pPr marL="457200" indent="-4572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Called Optus 4 days later,  quoting Recording #		and got  ‘100’ Mbps  after Modem Reset .</a:t>
            </a:r>
          </a:p>
          <a:p>
            <a:pPr marL="457200" indent="-4572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New Fetch PVR box – due after 2 weeks, nothing		arrived so called them as a reminder   !  ! </a:t>
            </a:r>
          </a:p>
        </p:txBody>
      </p:sp>
    </p:spTree>
    <p:extLst>
      <p:ext uri="{BB962C8B-B14F-4D97-AF65-F5344CB8AC3E}">
        <p14:creationId xmlns:p14="http://schemas.microsoft.com/office/powerpoint/2010/main" val="34973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4" y="-33590"/>
            <a:ext cx="5836390" cy="831540"/>
          </a:xfrm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000" dirty="0"/>
              <a:t>Result   </a:t>
            </a:r>
            <a:r>
              <a:rPr lang="en-AU" sz="2800" dirty="0">
                <a:solidFill>
                  <a:schemeClr val="tx1"/>
                </a:solidFill>
              </a:rPr>
              <a:t>-    26 March 2019</a:t>
            </a:r>
            <a:endParaRPr lang="en-AU" sz="4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2E13B-E78D-426F-8AA5-E0FE189D7761}"/>
              </a:ext>
            </a:extLst>
          </p:cNvPr>
          <p:cNvSpPr txBox="1"/>
          <p:nvPr/>
        </p:nvSpPr>
        <p:spPr>
          <a:xfrm>
            <a:off x="4283968" y="451596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NB.  Cable  was   103 DL,    1.6 UL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58811-D77D-48C1-A968-A0013020E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2" y="1172425"/>
            <a:ext cx="7596336" cy="319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7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23478"/>
            <a:ext cx="4608512" cy="831540"/>
          </a:xfrm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000" dirty="0"/>
              <a:t>Costs    . . . .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187624" y="1131590"/>
            <a:ext cx="7704856" cy="2700338"/>
          </a:xfrm>
        </p:spPr>
        <p:txBody>
          <a:bodyPr/>
          <a:lstStyle/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Initial Invoice received – part month,  zero nett charge</a:t>
            </a:r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First 6 months should also be Zero 					but  trepidation re Speed Upgrade . . . </a:t>
            </a:r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2nd Six months  -  should be only  $80</a:t>
            </a:r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13-24 months -  full $90/m,     </a:t>
            </a:r>
            <a:r>
              <a:rPr lang="en-AU" altLang="en-US" sz="2000" b="1" dirty="0">
                <a:solidFill>
                  <a:srgbClr val="FF0000"/>
                </a:solidFill>
              </a:rPr>
              <a:t>thus average =  $65/m </a:t>
            </a:r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b="1" dirty="0">
                <a:solidFill>
                  <a:srgbClr val="FFFF00"/>
                </a:solidFill>
              </a:rPr>
              <a:t>Only time will tell . .    May need more phone calls</a:t>
            </a:r>
            <a:endParaRPr lang="en-AU" altLang="en-U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8184" y="627534"/>
            <a:ext cx="2736304" cy="1728192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200" dirty="0"/>
              <a:t>But  . . </a:t>
            </a:r>
            <a:br>
              <a:rPr lang="en-AU" sz="3200" dirty="0"/>
            </a:br>
            <a:br>
              <a:rPr lang="en-AU" sz="3200" dirty="0"/>
            </a:br>
            <a:r>
              <a:rPr lang="en-AU" sz="3200" dirty="0"/>
              <a:t>15  April 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CEBDA-31D8-47C7-902F-7D95097EB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04283"/>
            <a:ext cx="4824536" cy="4987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05CC88-0155-47BA-B9E9-479C8A5DADBC}"/>
              </a:ext>
            </a:extLst>
          </p:cNvPr>
          <p:cNvSpPr txBox="1"/>
          <p:nvPr/>
        </p:nvSpPr>
        <p:spPr>
          <a:xfrm>
            <a:off x="6804248" y="393990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 $ 90  -&gt;   $ 99</a:t>
            </a:r>
          </a:p>
          <a:p>
            <a:r>
              <a:rPr lang="en-AU" sz="1400" dirty="0"/>
              <a:t>and nothing extra . .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DA667-BC3A-43BA-8C57-775E6193793F}"/>
              </a:ext>
            </a:extLst>
          </p:cNvPr>
          <p:cNvSpPr txBox="1"/>
          <p:nvPr/>
        </p:nvSpPr>
        <p:spPr>
          <a:xfrm>
            <a:off x="6596608" y="3012182"/>
            <a:ext cx="222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    $ 70   -&gt;   $ 85,      </a:t>
            </a:r>
            <a:r>
              <a:rPr lang="en-AU" sz="1400" dirty="0"/>
              <a:t>with calls now included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482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95486"/>
            <a:ext cx="5328592" cy="576064"/>
          </a:xfrm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000" dirty="0"/>
              <a:t>Negotiation  Summary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475656" y="1059582"/>
            <a:ext cx="7200800" cy="3960440"/>
          </a:xfrm>
        </p:spPr>
        <p:txBody>
          <a:bodyPr/>
          <a:lstStyle/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Have taken the Plunge . .    $65 ?  vs   $130  List Price</a:t>
            </a:r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Many Phone and Chat calls – usually  30+  min queues . . </a:t>
            </a:r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Negotiation via Retention Dept was critical,   Loyalty  !	    </a:t>
            </a:r>
            <a:r>
              <a:rPr lang="en-AU" altLang="en-US" sz="1600" dirty="0">
                <a:solidFill>
                  <a:srgbClr val="FFFF00"/>
                </a:solidFill>
              </a:rPr>
              <a:t>( Telstra equivalent  =  “Disconnections Dept”  )</a:t>
            </a:r>
            <a:endParaRPr lang="en-AU" altLang="en-US" sz="2000" dirty="0">
              <a:solidFill>
                <a:srgbClr val="FFFF00"/>
              </a:solidFill>
            </a:endParaRPr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NBN installed,    all seems  OK  at  100 Mb/s</a:t>
            </a:r>
            <a:endParaRPr lang="en-AU" altLang="en-US" sz="2000" b="1" dirty="0">
              <a:solidFill>
                <a:srgbClr val="FFFF00"/>
              </a:solidFill>
            </a:endParaRPr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* * *   Future invoices needed to confirm final offers</a:t>
            </a:r>
            <a:r>
              <a:rPr lang="en-AU" altLang="en-US" sz="1000" dirty="0"/>
              <a:t>	</a:t>
            </a:r>
            <a:r>
              <a:rPr lang="en-AU" altLang="en-US" sz="600" dirty="0"/>
              <a:t>		</a:t>
            </a:r>
            <a:endParaRPr lang="en-AU" altLang="en-US" sz="2000" dirty="0"/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400" b="1" dirty="0">
                <a:solidFill>
                  <a:srgbClr val="FF0000"/>
                </a:solidFill>
              </a:rPr>
              <a:t>Key  is . .    Retention Dept negotiation  . .  </a:t>
            </a:r>
            <a:endParaRPr lang="en-AU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95486"/>
            <a:ext cx="4536504" cy="576064"/>
          </a:xfrm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000" dirty="0"/>
              <a:t>Fetch Mighty PVR . . 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971600" y="1131590"/>
            <a:ext cx="7488832" cy="1296144"/>
          </a:xfrm>
        </p:spPr>
        <p:txBody>
          <a:bodyPr/>
          <a:lstStyle/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          4 Tuners,  5G  </a:t>
            </a:r>
            <a:r>
              <a:rPr lang="en-AU" altLang="en-US" sz="2000" dirty="0" err="1"/>
              <a:t>WiFi</a:t>
            </a:r>
            <a:r>
              <a:rPr lang="en-AU" altLang="en-US" sz="2000" dirty="0"/>
              <a:t>,    4K  HDMI Output,   1 TB HDD</a:t>
            </a:r>
            <a:r>
              <a:rPr lang="en-AU" altLang="en-US" sz="1800" dirty="0"/>
              <a:t>		         Session Recordings,  Phone Remote Control</a:t>
            </a:r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          No RF-Out,   No Browser	</a:t>
            </a:r>
            <a:r>
              <a:rPr lang="en-AU" altLang="en-US" sz="1100" dirty="0"/>
              <a:t>		</a:t>
            </a:r>
            <a:endParaRPr lang="en-AU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4" name="Graphic 3" descr="Smiling face with no fill">
            <a:extLst>
              <a:ext uri="{FF2B5EF4-FFF2-40B4-BE49-F238E27FC236}">
                <a16:creationId xmlns:a16="http://schemas.microsoft.com/office/drawing/2014/main" id="{0D722AEE-3C1F-4714-8E5D-C903D5F15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3648" y="1203598"/>
            <a:ext cx="432048" cy="432048"/>
          </a:xfrm>
          <a:prstGeom prst="rect">
            <a:avLst/>
          </a:prstGeom>
        </p:spPr>
      </p:pic>
      <p:pic>
        <p:nvPicPr>
          <p:cNvPr id="6" name="Graphic 5" descr="Crying face with no fill">
            <a:extLst>
              <a:ext uri="{FF2B5EF4-FFF2-40B4-BE49-F238E27FC236}">
                <a16:creationId xmlns:a16="http://schemas.microsoft.com/office/drawing/2014/main" id="{9D7F9CD3-0FB7-4E99-878D-67C9AD483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3648" y="2179316"/>
            <a:ext cx="432048" cy="464442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B4FECC7-65BD-44B4-B8C8-E051ED19098F}"/>
              </a:ext>
            </a:extLst>
          </p:cNvPr>
          <p:cNvSpPr txBox="1">
            <a:spLocks/>
          </p:cNvSpPr>
          <p:nvPr/>
        </p:nvSpPr>
        <p:spPr bwMode="auto">
          <a:xfrm>
            <a:off x="978346" y="2787774"/>
            <a:ext cx="748883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Part of  $90 Optus package  -  as addition / replacement ?</a:t>
            </a: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1800" dirty="0"/>
              <a:t>*   includes Optus Sport  and  ‘one premium package’ ?</a:t>
            </a:r>
          </a:p>
          <a:p>
            <a:pPr marL="45720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Yet to find if can keep and use old Gen2 box (Multi Room) </a:t>
            </a:r>
            <a:r>
              <a:rPr lang="en-AU" altLang="en-US" sz="1000" dirty="0"/>
              <a:t>	</a:t>
            </a:r>
            <a:r>
              <a:rPr lang="en-AU" altLang="en-US" sz="600" dirty="0"/>
              <a:t>	</a:t>
            </a:r>
            <a:endParaRPr lang="en-AU" altLang="en-US" sz="2000" dirty="0"/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rgbClr val="FFFF00"/>
                </a:solidFill>
              </a:rPr>
              <a:t>PVR also available from  JB-HiFi,  Harvey Norman etc  $449  !</a:t>
            </a:r>
            <a:endParaRPr lang="en-AU" alt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6B5B8C-35FE-4D96-BEB3-D01CEA76C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1D982-B75C-4FFD-8FC3-41C6F75A0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82" y="51470"/>
            <a:ext cx="4461234" cy="4979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010FBA-D1BB-4CF7-A44F-126ED6697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446" y="1131590"/>
            <a:ext cx="7956376" cy="3734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C0D7E4-C914-4513-A246-C6DE62D7A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889" y="165635"/>
            <a:ext cx="2906396" cy="486581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2928460-3315-42D5-8A68-B6BC467054E1}"/>
              </a:ext>
            </a:extLst>
          </p:cNvPr>
          <p:cNvSpPr txBox="1">
            <a:spLocks/>
          </p:cNvSpPr>
          <p:nvPr/>
        </p:nvSpPr>
        <p:spPr bwMode="auto">
          <a:xfrm>
            <a:off x="5364088" y="699542"/>
            <a:ext cx="3096016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/>
              <a:t>Fetch  TV  </a:t>
            </a:r>
          </a:p>
          <a:p>
            <a:pPr algn="ctr"/>
            <a:endParaRPr lang="en-AU"/>
          </a:p>
          <a:p>
            <a:pPr algn="ctr"/>
            <a:r>
              <a:rPr lang="en-AU"/>
              <a:t>Multi Room  Setup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28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4544" y="267494"/>
            <a:ext cx="7851648" cy="687524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600" dirty="0"/>
              <a:t>Internet Connectivity History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83568" y="1707654"/>
            <a:ext cx="8208912" cy="3456384"/>
          </a:xfrm>
        </p:spPr>
        <p:txBody>
          <a:bodyPr/>
          <a:lstStyle/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 1996  -  Access via MelbPC Dial Up,  at  </a:t>
            </a:r>
            <a:r>
              <a:rPr lang="en-AU" altLang="en-US" sz="2400" u="sng" dirty="0"/>
              <a:t>56 K bits/sec       </a:t>
            </a:r>
            <a:r>
              <a:rPr lang="en-AU" altLang="en-US" sz="2400" dirty="0"/>
              <a:t>		 </a:t>
            </a:r>
            <a:r>
              <a:rPr lang="en-AU" altLang="en-US" sz="2400" u="sng" dirty="0"/>
              <a:t>  </a:t>
            </a:r>
          </a:p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 2002  -  Pilot User on Optus Cable,    at  </a:t>
            </a:r>
            <a:r>
              <a:rPr lang="en-AU" altLang="en-US" sz="2400" u="sng" dirty="0"/>
              <a:t>20 M bits/sec 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rgbClr val="FFFF00"/>
                </a:solidFill>
              </a:rPr>
              <a:t>  $50/m  for   </a:t>
            </a:r>
            <a:r>
              <a:rPr lang="en-AU" altLang="en-US" sz="2000" u="sng" dirty="0">
                <a:solidFill>
                  <a:srgbClr val="FFFF00"/>
                </a:solidFill>
              </a:rPr>
              <a:t>3 G Bytes</a:t>
            </a:r>
            <a:r>
              <a:rPr lang="en-AU" altLang="en-US" sz="2000" dirty="0">
                <a:solidFill>
                  <a:srgbClr val="FFFF00"/>
                </a:solidFill>
              </a:rPr>
              <a:t>  Data  +   $30/m for  Phone + Calls	</a:t>
            </a:r>
          </a:p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 2011  -  Optus Price Increase,  Speed  -&gt; </a:t>
            </a:r>
            <a:r>
              <a:rPr lang="en-AU" altLang="en-US" sz="2400" u="sng" dirty="0"/>
              <a:t>30 M b/s</a:t>
            </a:r>
            <a:r>
              <a:rPr lang="en-AU" altLang="en-US" sz="2400" dirty="0"/>
              <a:t>,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200" dirty="0">
                <a:solidFill>
                  <a:srgbClr val="FFFF00"/>
                </a:solidFill>
              </a:rPr>
              <a:t>   </a:t>
            </a:r>
            <a:r>
              <a:rPr lang="en-AU" altLang="en-US" sz="2000" dirty="0">
                <a:solidFill>
                  <a:srgbClr val="FFFF00"/>
                </a:solidFill>
              </a:rPr>
              <a:t>$55/m  for </a:t>
            </a:r>
            <a:r>
              <a:rPr lang="en-AU" altLang="en-US" sz="2000" u="sng" dirty="0">
                <a:solidFill>
                  <a:srgbClr val="FFFF00"/>
                </a:solidFill>
              </a:rPr>
              <a:t>120 GB </a:t>
            </a:r>
            <a:r>
              <a:rPr lang="en-AU" altLang="en-US" sz="2000" dirty="0">
                <a:solidFill>
                  <a:srgbClr val="FFFF00"/>
                </a:solidFill>
              </a:rPr>
              <a:t>Data,   Phone cost unchanged   </a:t>
            </a:r>
            <a:r>
              <a:rPr lang="en-AU" altLang="en-US" sz="2000" dirty="0"/>
              <a:t>	</a:t>
            </a:r>
            <a:endParaRPr lang="en-AU" altLang="en-US" sz="2600" dirty="0"/>
          </a:p>
        </p:txBody>
      </p:sp>
    </p:spTree>
    <p:extLst>
      <p:ext uri="{BB962C8B-B14F-4D97-AF65-F5344CB8AC3E}">
        <p14:creationId xmlns:p14="http://schemas.microsoft.com/office/powerpoint/2010/main" val="5877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4048" y="771550"/>
            <a:ext cx="3744416" cy="1152128"/>
          </a:xfrm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400" dirty="0"/>
              <a:t>Questions</a:t>
            </a:r>
          </a:p>
        </p:txBody>
      </p:sp>
      <p:pic>
        <p:nvPicPr>
          <p:cNvPr id="2050" name="Picture 2" descr="C:\Users\daveb\Desktop\Beast-2\PC Help De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4014117" cy="49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5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32" y="267494"/>
            <a:ext cx="4176464" cy="648072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600" dirty="0"/>
              <a:t>Jan-2015   Special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652120" y="1275606"/>
            <a:ext cx="3240360" cy="3737038"/>
          </a:xfrm>
        </p:spPr>
        <p:txBody>
          <a:bodyPr/>
          <a:lstStyle/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000" dirty="0"/>
              <a:t>Unlimited Data</a:t>
            </a:r>
          </a:p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000" dirty="0"/>
              <a:t>Speed  30 Mb/s</a:t>
            </a:r>
          </a:p>
          <a:p>
            <a:pPr marL="457200" marR="0" indent="-457200" algn="l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Unlimited Calls</a:t>
            </a:r>
            <a:r>
              <a:rPr lang="en-AU" altLang="en-US" sz="1800" dirty="0"/>
              <a:t>		</a:t>
            </a:r>
            <a:r>
              <a:rPr lang="en-AU" altLang="en-US" sz="1200" dirty="0"/>
              <a:t>(</a:t>
            </a:r>
            <a:r>
              <a:rPr lang="en-AU" altLang="en-US" sz="1400" dirty="0"/>
              <a:t> </a:t>
            </a:r>
            <a:r>
              <a:rPr lang="en-AU" altLang="en-US" sz="1200" dirty="0"/>
              <a:t>including International Calls )</a:t>
            </a:r>
            <a:endParaRPr lang="en-AU" altLang="en-US" sz="2400" dirty="0"/>
          </a:p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000" dirty="0"/>
              <a:t>FETCH  PVR  box	</a:t>
            </a:r>
            <a:r>
              <a:rPr lang="en-AU" altLang="en-US" sz="1600" dirty="0"/>
              <a:t>        	</a:t>
            </a:r>
            <a:r>
              <a:rPr lang="en-AU" altLang="en-US" sz="1200" dirty="0"/>
              <a:t>( 30+   TV Channels)</a:t>
            </a:r>
            <a:r>
              <a:rPr lang="en-AU" altLang="en-US" sz="1600" dirty="0"/>
              <a:t>	</a:t>
            </a:r>
            <a:r>
              <a:rPr lang="en-AU" altLang="en-US" sz="1100" dirty="0"/>
              <a:t>	</a:t>
            </a:r>
            <a:r>
              <a:rPr lang="en-AU" altLang="en-US" sz="900" dirty="0"/>
              <a:t>	</a:t>
            </a:r>
            <a:r>
              <a:rPr lang="en-AU" altLang="en-US" sz="1050" dirty="0"/>
              <a:t>	</a:t>
            </a:r>
            <a:endParaRPr lang="en-AU" altLang="en-US" sz="1600" dirty="0"/>
          </a:p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rgbClr val="FF0000"/>
                </a:solidFill>
              </a:rPr>
              <a:t>PLUS negotiated . . . . 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FFFF00"/>
                </a:solidFill>
              </a:rPr>
              <a:t>Speed  to  100  </a:t>
            </a:r>
            <a:r>
              <a:rPr lang="en-AU" altLang="en-US" sz="1600" dirty="0" err="1">
                <a:solidFill>
                  <a:srgbClr val="FFFF00"/>
                </a:solidFill>
              </a:rPr>
              <a:t>Mbs</a:t>
            </a:r>
            <a:endParaRPr lang="en-AU" altLang="en-US" sz="1600" dirty="0">
              <a:solidFill>
                <a:srgbClr val="FFFF00"/>
              </a:solidFill>
            </a:endParaRP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FFFF00"/>
                </a:solidFill>
              </a:rPr>
              <a:t>10% Discount (Mobile)	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1800" dirty="0">
                <a:solidFill>
                  <a:srgbClr val="FFFF00"/>
                </a:solidFill>
              </a:rPr>
              <a:t> </a:t>
            </a:r>
            <a:r>
              <a:rPr lang="en-AU" altLang="en-US" sz="2000" b="1" dirty="0">
                <a:solidFill>
                  <a:srgbClr val="FF0000"/>
                </a:solidFill>
              </a:rPr>
              <a:t>All up  $81 / month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EC7DB-D333-4840-9438-22E49A180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856"/>
            <a:ext cx="4565221" cy="48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4544" y="152405"/>
            <a:ext cx="7848872" cy="648072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600" dirty="0"/>
              <a:t>Internet  Performance Testing</a:t>
            </a:r>
            <a:endParaRPr lang="en-AU" sz="2400" dirty="0"/>
          </a:p>
        </p:txBody>
      </p:sp>
      <p:sp>
        <p:nvSpPr>
          <p:cNvPr id="3" name="AutoShape 2" descr="Image result for wifi rou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2" y="2033764"/>
            <a:ext cx="837766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20359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hlinkClick r:id="rId3"/>
              </a:rPr>
              <a:t> www.speedtest.net</a:t>
            </a:r>
            <a:r>
              <a:rPr lang="en-AU" sz="2800" dirty="0"/>
              <a:t>  -   February 2015</a:t>
            </a:r>
          </a:p>
        </p:txBody>
      </p:sp>
    </p:spTree>
    <p:extLst>
      <p:ext uri="{BB962C8B-B14F-4D97-AF65-F5344CB8AC3E}">
        <p14:creationId xmlns:p14="http://schemas.microsoft.com/office/powerpoint/2010/main" val="462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4544" y="123478"/>
            <a:ext cx="7851648" cy="687524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600" dirty="0"/>
              <a:t>2015  NBN -  MTM  Launch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79512" y="1347614"/>
            <a:ext cx="8784976" cy="3456384"/>
          </a:xfrm>
        </p:spPr>
        <p:txBody>
          <a:bodyPr/>
          <a:lstStyle/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Australia wide Network, using new Fibre Optic technology</a:t>
            </a:r>
            <a:endParaRPr lang="en-AU" altLang="en-US" sz="2800" dirty="0"/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000" b="1" dirty="0">
                <a:solidFill>
                  <a:srgbClr val="FFFF00"/>
                </a:solidFill>
              </a:rPr>
              <a:t>                         </a:t>
            </a:r>
            <a:r>
              <a:rPr lang="en-AU" altLang="en-US" sz="1400" b="1" dirty="0">
                <a:solidFill>
                  <a:srgbClr val="FF0000"/>
                </a:solidFill>
              </a:rPr>
              <a:t>to totally replace existing Copper networks</a:t>
            </a:r>
            <a:endParaRPr lang="en-AU" altLang="en-US" sz="2000" b="1" dirty="0">
              <a:solidFill>
                <a:srgbClr val="FF0000"/>
              </a:solidFill>
            </a:endParaRP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b="1" dirty="0">
                <a:solidFill>
                  <a:srgbClr val="FFFF00"/>
                </a:solidFill>
              </a:rPr>
              <a:t>Originally all  </a:t>
            </a:r>
            <a:r>
              <a:rPr lang="en-AU" altLang="en-US" sz="2000" b="1" dirty="0" err="1">
                <a:solidFill>
                  <a:srgbClr val="FFFF00"/>
                </a:solidFill>
              </a:rPr>
              <a:t>FttP</a:t>
            </a:r>
            <a:r>
              <a:rPr lang="en-AU" altLang="en-US" sz="2000" b="1" dirty="0">
                <a:solidFill>
                  <a:srgbClr val="FFFF00"/>
                </a:solidFill>
              </a:rPr>
              <a:t> -  Fibre to the Premises,  expensive</a:t>
            </a: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b="1" dirty="0">
                <a:solidFill>
                  <a:srgbClr val="FFFF00"/>
                </a:solidFill>
              </a:rPr>
              <a:t>Compromise  -  Multi Technology Mix</a:t>
            </a: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b="1" dirty="0">
                <a:solidFill>
                  <a:srgbClr val="FFFF00"/>
                </a:solidFill>
              </a:rPr>
              <a:t>Add </a:t>
            </a:r>
            <a:r>
              <a:rPr lang="en-AU" altLang="en-US" sz="2000" b="1" dirty="0" err="1">
                <a:solidFill>
                  <a:srgbClr val="FFFF00"/>
                </a:solidFill>
              </a:rPr>
              <a:t>FttN</a:t>
            </a:r>
            <a:r>
              <a:rPr lang="en-AU" altLang="en-US" sz="2000" b="1" dirty="0">
                <a:solidFill>
                  <a:srgbClr val="FFFF00"/>
                </a:solidFill>
              </a:rPr>
              <a:t>  -  Fibre to the  Node (in Street),  or Fixed Radio</a:t>
            </a: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b="1" dirty="0">
                <a:solidFill>
                  <a:srgbClr val="FFFF00"/>
                </a:solidFill>
              </a:rPr>
              <a:t>Takeover   and use  Telstra   </a:t>
            </a:r>
            <a:r>
              <a:rPr lang="en-AU" altLang="en-US" sz="2000" b="1" u="sng" dirty="0"/>
              <a:t>and Optus</a:t>
            </a:r>
            <a:r>
              <a:rPr lang="en-AU" altLang="en-US" sz="2000" b="1" dirty="0">
                <a:solidFill>
                  <a:srgbClr val="FFFF00"/>
                </a:solidFill>
              </a:rPr>
              <a:t>   HFC  cable networks</a:t>
            </a:r>
            <a:endParaRPr lang="en-AU" altLang="en-US" sz="2000" b="1" dirty="0">
              <a:solidFill>
                <a:srgbClr val="FF0000"/>
              </a:solidFill>
            </a:endParaRP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alt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7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0352" y="267494"/>
            <a:ext cx="1440160" cy="3722181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600" dirty="0"/>
              <a:t>HFC</a:t>
            </a:r>
            <a:br>
              <a:rPr lang="en-AU" sz="1600" dirty="0"/>
            </a:br>
            <a:br>
              <a:rPr lang="en-AU" sz="1600" dirty="0"/>
            </a:br>
            <a:r>
              <a:rPr lang="en-AU" sz="2400" dirty="0"/>
              <a:t>–</a:t>
            </a:r>
            <a:br>
              <a:rPr lang="en-AU" sz="1200" dirty="0"/>
            </a:br>
            <a:r>
              <a:rPr lang="en-AU" sz="1200" dirty="0"/>
              <a:t> </a:t>
            </a:r>
            <a:br>
              <a:rPr lang="en-AU" sz="2400" dirty="0"/>
            </a:br>
            <a:r>
              <a:rPr lang="en-AU" sz="2400" dirty="0"/>
              <a:t> who</a:t>
            </a:r>
            <a:br>
              <a:rPr lang="en-AU" sz="2400" dirty="0"/>
            </a:br>
            <a:br>
              <a:rPr lang="en-AU" sz="2400" dirty="0"/>
            </a:br>
            <a:r>
              <a:rPr lang="en-AU" sz="2400" dirty="0"/>
              <a:t> does </a:t>
            </a:r>
            <a:br>
              <a:rPr lang="en-AU" sz="2400" dirty="0"/>
            </a:br>
            <a:br>
              <a:rPr lang="en-AU" sz="2400" dirty="0"/>
            </a:br>
            <a:r>
              <a:rPr lang="en-AU" sz="2400" dirty="0"/>
              <a:t>  what ?</a:t>
            </a:r>
          </a:p>
        </p:txBody>
      </p:sp>
      <p:sp>
        <p:nvSpPr>
          <p:cNvPr id="3" name="AutoShape 2" descr="Image result for wifi rou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t="2598" r="8785" b="2161"/>
          <a:stretch/>
        </p:blipFill>
        <p:spPr bwMode="auto">
          <a:xfrm>
            <a:off x="242272" y="450173"/>
            <a:ext cx="7401167" cy="4572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4357142"/>
            <a:ext cx="3884130" cy="2031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Service Provider (RSP) to provide, unless  BYO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0112" y="3003798"/>
            <a:ext cx="792088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900" b="1" dirty="0">
                <a:solidFill>
                  <a:schemeClr val="bg1"/>
                </a:solidFill>
              </a:rPr>
              <a:t>RSP Router</a:t>
            </a:r>
          </a:p>
        </p:txBody>
      </p:sp>
    </p:spTree>
    <p:extLst>
      <p:ext uri="{BB962C8B-B14F-4D97-AF65-F5344CB8AC3E}">
        <p14:creationId xmlns:p14="http://schemas.microsoft.com/office/powerpoint/2010/main" val="16159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31329"/>
            <a:ext cx="9073008" cy="728221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200" dirty="0"/>
              <a:t>Optus Standard Offers  -   Nov-2017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C8711-CA53-4DDC-B458-410C7D6DE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8050487" cy="412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4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23478"/>
            <a:ext cx="8568952" cy="687524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200" dirty="0"/>
              <a:t>Equivalent  Optus  NBN Offering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187624" y="1131590"/>
            <a:ext cx="7560840" cy="3456384"/>
          </a:xfrm>
        </p:spPr>
        <p:txBody>
          <a:bodyPr/>
          <a:lstStyle/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000" dirty="0"/>
              <a:t>Status Quo (x 2015) – 100 Mbps,  </a:t>
            </a:r>
            <a:r>
              <a:rPr lang="en-AU" altLang="en-US" sz="2000" dirty="0" err="1"/>
              <a:t>FetchTV</a:t>
            </a:r>
            <a:r>
              <a:rPr lang="en-AU" altLang="en-US" sz="2000" dirty="0"/>
              <a:t>  etc at  $81 / month				</a:t>
            </a:r>
          </a:p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000" dirty="0"/>
              <a:t>NBN Fetch Package  -  $90 / month</a:t>
            </a:r>
            <a:endParaRPr lang="en-AU" altLang="en-US" sz="2000" b="1" dirty="0">
              <a:solidFill>
                <a:srgbClr val="FFFF00"/>
              </a:solidFill>
            </a:endParaRP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1600" b="1" dirty="0">
                <a:solidFill>
                  <a:srgbClr val="FFFF00"/>
                </a:solidFill>
              </a:rPr>
              <a:t>Unlimited  data,    only 50 M bps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1600" b="1" dirty="0">
                <a:solidFill>
                  <a:srgbClr val="FFFF00"/>
                </a:solidFill>
              </a:rPr>
              <a:t>Phone Line,   Local  +  Mobile Calls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1600" b="1" dirty="0">
                <a:solidFill>
                  <a:srgbClr val="FFFF00"/>
                </a:solidFill>
              </a:rPr>
              <a:t>One Fetch Channel</a:t>
            </a:r>
          </a:p>
          <a:p>
            <a:pPr marL="45720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Differences  to  existing  deal   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1600" b="1" dirty="0">
                <a:solidFill>
                  <a:srgbClr val="FFFF00"/>
                </a:solidFill>
              </a:rPr>
              <a:t>+ $30 /m  to get  100 M bps,   + $10 /m  International Calls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1600" b="1" dirty="0">
                <a:solidFill>
                  <a:srgbClr val="FFFF00"/>
                </a:solidFill>
              </a:rPr>
              <a:t>No  Mobile Phone discount</a:t>
            </a:r>
          </a:p>
          <a:p>
            <a:pPr marL="1371600" lvl="2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1600" b="1" dirty="0">
                <a:solidFill>
                  <a:srgbClr val="FFFF00"/>
                </a:solidFill>
              </a:rPr>
              <a:t>ie.    $ 130 / m   vs   $ 81 / m</a:t>
            </a:r>
          </a:p>
          <a:p>
            <a:pPr marL="45720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b="1" dirty="0">
                <a:solidFill>
                  <a:srgbClr val="FF0000"/>
                </a:solidFill>
              </a:rPr>
              <a:t>Strategy  -  Delay as long as possible  (18 months ? )</a:t>
            </a: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alt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1470"/>
            <a:ext cx="2958480" cy="4536504"/>
          </a:xfrm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000" dirty="0"/>
              <a:t>Finally</a:t>
            </a:r>
            <a:br>
              <a:rPr lang="en-AU" sz="4000" dirty="0"/>
            </a:br>
            <a:r>
              <a:rPr lang="en-AU" sz="4000" dirty="0"/>
              <a:t>Nov-2018</a:t>
            </a:r>
            <a:br>
              <a:rPr lang="en-AU" sz="4000" dirty="0"/>
            </a:br>
            <a:br>
              <a:rPr lang="en-AU" sz="4000" dirty="0"/>
            </a:br>
            <a:r>
              <a:rPr lang="en-AU" sz="4000" dirty="0"/>
              <a:t>“</a:t>
            </a:r>
            <a:r>
              <a:rPr lang="en-AU" sz="3600" dirty="0"/>
              <a:t>NBN Now  Available”</a:t>
            </a:r>
            <a:br>
              <a:rPr lang="en-AU" sz="4000" dirty="0"/>
            </a:br>
            <a:br>
              <a:rPr lang="en-AU" sz="4000" dirty="0"/>
            </a:br>
            <a:r>
              <a:rPr lang="en-AU" sz="2700" dirty="0" err="1">
                <a:solidFill>
                  <a:srgbClr val="FFFF00"/>
                </a:solidFill>
              </a:rPr>
              <a:t>Cutoff</a:t>
            </a:r>
            <a:r>
              <a:rPr lang="en-AU" sz="2700" dirty="0">
                <a:solidFill>
                  <a:srgbClr val="FFFF00"/>
                </a:solidFill>
              </a:rPr>
              <a:t>:  Nov-2019</a:t>
            </a:r>
            <a:endParaRPr lang="en-AU" sz="40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ACA71-5621-4ED6-8C6B-0DE765C37C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9"/>
          <a:stretch/>
        </p:blipFill>
        <p:spPr>
          <a:xfrm>
            <a:off x="3366538" y="2066352"/>
            <a:ext cx="5483732" cy="298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F8403-A261-4C23-824D-C2548F1903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00"/>
          <a:stretch/>
        </p:blipFill>
        <p:spPr>
          <a:xfrm>
            <a:off x="3366538" y="167517"/>
            <a:ext cx="5483732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7583</TotalTime>
  <Words>387</Words>
  <Application>Microsoft Office PowerPoint</Application>
  <PresentationFormat>On-screen Show (16:9)</PresentationFormat>
  <Paragraphs>105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 2</vt:lpstr>
      <vt:lpstr>Flow</vt:lpstr>
      <vt:lpstr>My  N B N  Plunge</vt:lpstr>
      <vt:lpstr>Internet Connectivity History</vt:lpstr>
      <vt:lpstr>Jan-2015   Special</vt:lpstr>
      <vt:lpstr>Internet  Performance Testing</vt:lpstr>
      <vt:lpstr>2015  NBN -  MTM  Launch</vt:lpstr>
      <vt:lpstr>HFC  –    who   does     what ?</vt:lpstr>
      <vt:lpstr>Optus Standard Offers  -   Nov-2017</vt:lpstr>
      <vt:lpstr>Equivalent  Optus  NBN Offering</vt:lpstr>
      <vt:lpstr>Finally Nov-2018  “NBN Now  Available”  Cutoff:  Nov-2019</vt:lpstr>
      <vt:lpstr>Early 2019 - Special  Offers                 ..   for existing  Cable Customers</vt:lpstr>
      <vt:lpstr>Ultimatum !</vt:lpstr>
      <vt:lpstr>Second Negotiation  –  26th  Feb 2019</vt:lpstr>
      <vt:lpstr>Installation</vt:lpstr>
      <vt:lpstr>Result   -    26 March 2019</vt:lpstr>
      <vt:lpstr>Costs    . . . .</vt:lpstr>
      <vt:lpstr>But  . .   15  April  2019</vt:lpstr>
      <vt:lpstr>Negotiation  Summary</vt:lpstr>
      <vt:lpstr>Fetch Mighty PVR . . 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</dc:creator>
  <cp:lastModifiedBy>Dave Bee</cp:lastModifiedBy>
  <cp:revision>476</cp:revision>
  <dcterms:created xsi:type="dcterms:W3CDTF">2011-06-03T12:03:06Z</dcterms:created>
  <dcterms:modified xsi:type="dcterms:W3CDTF">2019-05-03T05:08:20Z</dcterms:modified>
</cp:coreProperties>
</file>