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7" r:id="rId3"/>
    <p:sldId id="262" r:id="rId4"/>
    <p:sldId id="256" r:id="rId5"/>
    <p:sldId id="260" r:id="rId6"/>
    <p:sldId id="261" r:id="rId7"/>
    <p:sldId id="267" r:id="rId8"/>
    <p:sldId id="271" r:id="rId9"/>
    <p:sldId id="268" r:id="rId10"/>
    <p:sldId id="269" r:id="rId11"/>
    <p:sldId id="270" r:id="rId12"/>
    <p:sldId id="278" r:id="rId13"/>
    <p:sldId id="286" r:id="rId14"/>
    <p:sldId id="288" r:id="rId15"/>
    <p:sldId id="294" r:id="rId16"/>
    <p:sldId id="289" r:id="rId17"/>
    <p:sldId id="280" r:id="rId18"/>
    <p:sldId id="276" r:id="rId19"/>
    <p:sldId id="275" r:id="rId20"/>
    <p:sldId id="290" r:id="rId21"/>
    <p:sldId id="291" r:id="rId22"/>
    <p:sldId id="292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41AD46-B296-44D6-B61B-0F1992B9F801}">
          <p14:sldIdLst>
            <p14:sldId id="258"/>
            <p14:sldId id="277"/>
            <p14:sldId id="262"/>
            <p14:sldId id="256"/>
            <p14:sldId id="260"/>
            <p14:sldId id="261"/>
            <p14:sldId id="267"/>
            <p14:sldId id="271"/>
            <p14:sldId id="268"/>
            <p14:sldId id="269"/>
            <p14:sldId id="270"/>
            <p14:sldId id="278"/>
            <p14:sldId id="286"/>
            <p14:sldId id="288"/>
            <p14:sldId id="294"/>
            <p14:sldId id="289"/>
            <p14:sldId id="280"/>
            <p14:sldId id="276"/>
            <p14:sldId id="275"/>
            <p14:sldId id="290"/>
            <p14:sldId id="291"/>
            <p14:sldId id="292"/>
            <p14:sldId id="296"/>
          </p14:sldIdLst>
        </p14:section>
        <p14:section name="Untitled Section" id="{6E300FDF-712F-430C-AAD9-CA88E310194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 King" initials="DSK" lastIdx="0" clrIdx="0">
    <p:extLst>
      <p:ext uri="{19B8F6BF-5375-455C-9EA6-DF929625EA0E}">
        <p15:presenceInfo xmlns:p15="http://schemas.microsoft.com/office/powerpoint/2012/main" userId="5493090b163f76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5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9B56-1594-4C9F-A5D8-9889F1A84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B56E-A592-4BCA-AA6C-D0FFF751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43AFD-1E3B-449D-8E20-882275FA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D677E-B83F-4D1A-A8FB-018DBC34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311B-0007-47A5-9B65-8D46A8D0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43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35B3-6436-4A93-978F-0E477395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4F5EB-B916-4D41-847A-78C805B1C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801E9-D819-4A24-94DB-2485B6F4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BF41-94AF-4F59-A2D8-1F2C4756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17726-0174-41E5-BA08-D518309C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9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474516-375B-456A-85CB-823092DA9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1DF7-E8DB-4DF9-B21F-EFEB08C9A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42EF-86BC-4F41-B07E-23740A4A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4828-BD3B-48C6-93E3-3F7C7C45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868CA-04CE-47A7-9E22-BC94254C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76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4CA5-C9BF-4E0F-AE89-E624513A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E900F-B4FE-4D52-889C-879186F4A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77EF9-D774-4211-B9F2-C1E313A0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EF5A6-A3FF-4EC6-A251-5752A6E7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5078-587E-4180-9CA0-03C1B4B2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65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C5F2-AAF0-43C5-B056-AC2E433F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D5412-3D69-41A1-9B53-61D8A569B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57C6-5697-4284-A910-B3AA1610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2CF3-62EC-4185-8D13-CDEE8285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43E2-B709-476C-A468-4953AE1D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86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B5AC-0FA8-4941-B5EA-33A03014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0C03-64EA-479A-9FFF-588B6EADF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43869-09A7-4296-9F3C-CD2ABC0F7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7087-E7DE-4D4C-914F-87C4AE24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5722F-38E5-4673-AEA8-3BA286A4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AC2D1-902F-47A3-98F6-6E77CF03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2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086F-6598-41A0-942D-2B695ED5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4907-473C-470E-9D24-1721DD52A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801DB-B2C0-4A78-A684-6864C4CC8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33C24-B059-462F-94A8-837C67004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3ECA7-BC44-45E4-B7E5-5686AFE72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437FD-F597-4C1B-B8AD-0035450E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D4A08-84B6-469F-8BC7-88E80AF1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F9FAA-4EB9-4C80-B52B-9AA7234D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49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8F35-F7AB-42AA-B612-839E5B46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4EEF4-8FDE-4282-8D6C-9CFE7DAE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5FEE5-D456-4FB0-9202-E65BD2F5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4D375-F0D8-48BF-B32D-FF586754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63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781B5-27C0-46C9-8E3E-2316CBD3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F0E5D-9EB2-4462-87EF-C424C5BD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4BF7A-8FF8-4B59-94AC-CA227D5D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29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B837-0A65-444D-A8F8-F5AB0BD5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F19D-E9D1-432D-8CD6-613C9E73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E9989-77DB-4A7A-9C29-3FEAB5CE9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9766F-5D82-4AE2-97D7-D039938F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F13B3-1F19-457E-A578-4A7EF10E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C48B9-861B-4BB1-B3F2-2731B8B3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32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5213-5210-492F-BF54-F235D9C0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E30AC-B44B-4BD8-930C-2289F1489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93231-B7AA-4083-8590-7FFC26157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E934B-5229-40C0-AC00-745F93DE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8C973-2F0D-4818-8BAE-4897AC43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3A3F3-C0A7-4924-87A2-0D82F3E1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48547-D773-4CA5-93D6-73FE2D07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70537-4550-4D8D-914C-D40B9B300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48BF-8C7E-4328-80F2-8B92D845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BF73-58EE-4E0B-8562-646B28E59F19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84C6-8542-49C1-BB34-E3A9A2234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7259A-CD6A-4F6D-89A0-1C8968314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DB61-32B9-4A5D-B029-C6AD0C830E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77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G-MVa4Kc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T:\MelbPC\Videos\4K\FORGED%20-%20shot%20on%20RED%20Weapon%208K.web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mIObGZDjew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xNBiAV4Un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httrack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ihosoft.com/" TargetMode="External"/><Relationship Id="rId5" Type="http://schemas.openxmlformats.org/officeDocument/2006/relationships/hyperlink" Target="https://www.4kdownload.com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E9C8-AA00-4E26-A2EB-BB95AAF5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42" y="704570"/>
            <a:ext cx="7002794" cy="1728169"/>
          </a:xfrm>
        </p:spPr>
        <p:txBody>
          <a:bodyPr>
            <a:normAutofit/>
          </a:bodyPr>
          <a:lstStyle/>
          <a:p>
            <a:r>
              <a:rPr lang="en-US" sz="5300" dirty="0"/>
              <a:t>From The Lap Top to 4K</a:t>
            </a:r>
            <a:br>
              <a:rPr lang="en-US" dirty="0"/>
            </a:b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9AF604-9709-46CF-ABBB-B8730F009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647" y="2665927"/>
            <a:ext cx="4842457" cy="2910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66B2B-F1F1-40F9-B3D7-77AE2D44058E}"/>
              </a:ext>
            </a:extLst>
          </p:cNvPr>
          <p:cNvSpPr txBox="1"/>
          <p:nvPr/>
        </p:nvSpPr>
        <p:spPr>
          <a:xfrm>
            <a:off x="7492191" y="6029688"/>
            <a:ext cx="1458627" cy="66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David King</a:t>
            </a:r>
          </a:p>
          <a:p>
            <a:r>
              <a:rPr lang="en-AU" dirty="0"/>
              <a:t>MHE 5.04.19</a:t>
            </a:r>
          </a:p>
        </p:txBody>
      </p:sp>
    </p:spTree>
    <p:extLst>
      <p:ext uri="{BB962C8B-B14F-4D97-AF65-F5344CB8AC3E}">
        <p14:creationId xmlns:p14="http://schemas.microsoft.com/office/powerpoint/2010/main" val="420726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3B4E6-8DAA-4744-829B-EB54956A9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0"/>
            <a:ext cx="8213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87871-CBDD-4FD5-8F91-6833A712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6"/>
            <a:ext cx="9144000" cy="68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0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EECC32-F3F7-4451-AF99-7BA972FC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79" y="1161758"/>
            <a:ext cx="8069842" cy="4534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8FF162-A5D6-4EC0-BB24-994B0D9EF0FF}"/>
              </a:ext>
            </a:extLst>
          </p:cNvPr>
          <p:cNvSpPr txBox="1"/>
          <p:nvPr/>
        </p:nvSpPr>
        <p:spPr>
          <a:xfrm>
            <a:off x="1535575" y="6026552"/>
            <a:ext cx="66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Click </a:t>
            </a:r>
            <a:r>
              <a:rPr lang="en-AU" dirty="0">
                <a:hlinkClick r:id="rId3"/>
              </a:rPr>
              <a:t>here</a:t>
            </a:r>
            <a:r>
              <a:rPr lang="en-AU" dirty="0"/>
              <a:t> to see “Everything you need to know about 4K UHD”</a:t>
            </a:r>
          </a:p>
        </p:txBody>
      </p:sp>
    </p:spTree>
    <p:extLst>
      <p:ext uri="{BB962C8B-B14F-4D97-AF65-F5344CB8AC3E}">
        <p14:creationId xmlns:p14="http://schemas.microsoft.com/office/powerpoint/2010/main" val="12377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55C07-0372-4A42-99C4-58F74919A6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5969"/>
            <a:ext cx="9144000" cy="48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03086C-2076-416E-92B8-E4E8AB35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5" y="357404"/>
            <a:ext cx="8129490" cy="61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4C0F3-AD62-456A-B3C6-291BBF7A6CE5}"/>
              </a:ext>
            </a:extLst>
          </p:cNvPr>
          <p:cNvSpPr/>
          <p:nvPr/>
        </p:nvSpPr>
        <p:spPr>
          <a:xfrm>
            <a:off x="985235" y="3775330"/>
            <a:ext cx="7302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UHD Alliance is an industry group comprising the likes of Dolby, LG, Netflix, Panasonic, Samsung, Disney, Fox, Samsung, Warner Bros, Netflix, and </a:t>
            </a:r>
            <a:r>
              <a:rPr lang="en-US" sz="2400" dirty="0" err="1"/>
              <a:t>DirectV</a:t>
            </a:r>
            <a:r>
              <a:rPr lang="en-US" sz="2400" dirty="0"/>
              <a:t>., that was formed in an effort to establish a set of standards to herald a new era of ‘premium TV’. The group coined the term </a:t>
            </a:r>
            <a:r>
              <a:rPr lang="en-US" sz="2400" dirty="0">
                <a:solidFill>
                  <a:srgbClr val="FF0000"/>
                </a:solidFill>
              </a:rPr>
              <a:t>Ultra HD Premium</a:t>
            </a:r>
            <a:r>
              <a:rPr lang="en-US" sz="2400" dirty="0"/>
              <a:t>.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44133-3649-4533-8378-6405525D7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35" y="687200"/>
            <a:ext cx="4784535" cy="2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1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global.news.samsung.com/global/wp-content/uploads/2016/05/HDR1_TV_Main_4.jpg">
            <a:extLst>
              <a:ext uri="{FF2B5EF4-FFF2-40B4-BE49-F238E27FC236}">
                <a16:creationId xmlns:a16="http://schemas.microsoft.com/office/drawing/2014/main" id="{938207F7-2DB0-4964-B779-133C73D4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162" y="0"/>
            <a:ext cx="654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0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C89F53-BF06-44DE-953A-95A117A2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35" y="1184769"/>
            <a:ext cx="5000625" cy="5514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24CBB6-53D8-440F-AF6E-A857D1296175}"/>
              </a:ext>
            </a:extLst>
          </p:cNvPr>
          <p:cNvSpPr/>
          <p:nvPr/>
        </p:nvSpPr>
        <p:spPr>
          <a:xfrm>
            <a:off x="923266" y="158256"/>
            <a:ext cx="6911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800" dirty="0">
                <a:solidFill>
                  <a:prstClr val="black"/>
                </a:solidFill>
              </a:rPr>
              <a:t>Wide Colour Gamut (WCG)</a:t>
            </a:r>
          </a:p>
        </p:txBody>
      </p:sp>
    </p:spTree>
    <p:extLst>
      <p:ext uri="{BB962C8B-B14F-4D97-AF65-F5344CB8AC3E}">
        <p14:creationId xmlns:p14="http://schemas.microsoft.com/office/powerpoint/2010/main" val="216285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23E3A-91B9-468E-880B-D2CF44833D91}"/>
              </a:ext>
            </a:extLst>
          </p:cNvPr>
          <p:cNvSpPr/>
          <p:nvPr/>
        </p:nvSpPr>
        <p:spPr>
          <a:xfrm>
            <a:off x="2286000" y="647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AU" sz="4800" dirty="0">
                <a:solidFill>
                  <a:prstClr val="black"/>
                </a:solidFill>
              </a:rPr>
              <a:t>Colour Depth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AA1A37-EB77-4A8F-A756-865B506F9525}"/>
              </a:ext>
            </a:extLst>
          </p:cNvPr>
          <p:cNvSpPr/>
          <p:nvPr/>
        </p:nvSpPr>
        <p:spPr>
          <a:xfrm>
            <a:off x="500062" y="988092"/>
            <a:ext cx="8501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Open Sans"/>
              </a:rPr>
              <a:t>HD is 8-bit, which means that a standard HD TV is able to display 256 shades each of red, green and blue, or 16,777,216 colors total combined.</a:t>
            </a: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C07EA-B6F2-45E0-9759-75519BAC91AC}"/>
              </a:ext>
            </a:extLst>
          </p:cNvPr>
          <p:cNvSpPr/>
          <p:nvPr/>
        </p:nvSpPr>
        <p:spPr>
          <a:xfrm>
            <a:off x="2286000" y="43238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7678B-26D8-4109-8082-4AB09F514CD2}"/>
              </a:ext>
            </a:extLst>
          </p:cNvPr>
          <p:cNvSpPr/>
          <p:nvPr/>
        </p:nvSpPr>
        <p:spPr>
          <a:xfrm>
            <a:off x="500062" y="1710691"/>
            <a:ext cx="8372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en Sans"/>
              </a:rPr>
              <a:t>UHD Premium 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increases this to 10-bits. Due to the way binary works, increasing this to 10-bit results in an exponential increase to 1,024 shades of the three primary colors. In total this means that 10-bit color offers a total of 1,073,741,824 colors.</a:t>
            </a:r>
            <a:endParaRPr lang="en-AU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55FAD-F7E2-45EB-BD2A-C6F7C02A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376" y="3034130"/>
            <a:ext cx="5181848" cy="37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2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AF4BD-FA4C-46CB-93EA-AFC0B3D7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9" y="1450548"/>
            <a:ext cx="8825962" cy="4959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CEB948-2A08-4096-AB8B-128B2D810751}"/>
              </a:ext>
            </a:extLst>
          </p:cNvPr>
          <p:cNvSpPr/>
          <p:nvPr/>
        </p:nvSpPr>
        <p:spPr>
          <a:xfrm>
            <a:off x="292244" y="50956"/>
            <a:ext cx="70628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800" dirty="0">
                <a:solidFill>
                  <a:prstClr val="black"/>
                </a:solidFill>
              </a:rPr>
              <a:t>HDR  (High Dynamic Range)</a:t>
            </a:r>
          </a:p>
          <a:p>
            <a:pPr lvl="0"/>
            <a:r>
              <a:rPr lang="en-AU" sz="4800" dirty="0">
                <a:solidFill>
                  <a:prstClr val="black"/>
                </a:solidFill>
              </a:rPr>
              <a:t>Contrast</a:t>
            </a:r>
          </a:p>
        </p:txBody>
      </p:sp>
    </p:spTree>
    <p:extLst>
      <p:ext uri="{BB962C8B-B14F-4D97-AF65-F5344CB8AC3E}">
        <p14:creationId xmlns:p14="http://schemas.microsoft.com/office/powerpoint/2010/main" val="206514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D29132-4E8C-461C-A001-712235D427D3}"/>
              </a:ext>
            </a:extLst>
          </p:cNvPr>
          <p:cNvSpPr txBox="1"/>
          <p:nvPr/>
        </p:nvSpPr>
        <p:spPr>
          <a:xfrm>
            <a:off x="573109" y="2618366"/>
            <a:ext cx="63750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The ‘New” Lap Top - Show &amp; Tell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Downloading HD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4K ULTRA 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Some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Associated Hardware</a:t>
            </a: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67C79-4933-4596-A1A6-15121FF6896A}"/>
              </a:ext>
            </a:extLst>
          </p:cNvPr>
          <p:cNvSpPr txBox="1"/>
          <p:nvPr/>
        </p:nvSpPr>
        <p:spPr>
          <a:xfrm>
            <a:off x="650383" y="892935"/>
            <a:ext cx="43337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Topics for Today:</a:t>
            </a:r>
          </a:p>
          <a:p>
            <a:endParaRPr lang="en-AU" sz="4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136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300932"/>
            <a:ext cx="331406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A picture containing indoor, table&#10;&#10;Description automatically generated">
            <a:hlinkClick r:id="rId2" action="ppaction://hlinkfile"/>
            <a:extLst>
              <a:ext uri="{FF2B5EF4-FFF2-40B4-BE49-F238E27FC236}">
                <a16:creationId xmlns:a16="http://schemas.microsoft.com/office/drawing/2014/main" id="{0CC0D348-4673-4622-8AB9-6AD99C4F1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533" y="508000"/>
            <a:ext cx="5821443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5FB02-5A50-49A6-A283-3DB83298B739}"/>
              </a:ext>
            </a:extLst>
          </p:cNvPr>
          <p:cNvSpPr txBox="1"/>
          <p:nvPr/>
        </p:nvSpPr>
        <p:spPr>
          <a:xfrm>
            <a:off x="165101" y="6317367"/>
            <a:ext cx="552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hlinkClick r:id="rId4"/>
              </a:rPr>
              <a:t>Shot On RED Weapon – 8K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28085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7FF4B-4A51-4962-83A5-0784D0C5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61"/>
            <a:ext cx="9144000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4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5E63A-EDEF-4924-92A6-4B322694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A3572E-E5BD-4BAD-8843-9A12AF59B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1192212"/>
            <a:ext cx="971550" cy="1247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AF9AC-1312-4BB6-B564-30EF5C7841D1}"/>
              </a:ext>
            </a:extLst>
          </p:cNvPr>
          <p:cNvSpPr txBox="1"/>
          <p:nvPr/>
        </p:nvSpPr>
        <p:spPr>
          <a:xfrm>
            <a:off x="1134319" y="2196918"/>
            <a:ext cx="775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accent1"/>
                </a:solidFill>
                <a:hlinkClick r:id="rId4"/>
              </a:rPr>
              <a:t>(here)</a:t>
            </a:r>
            <a:endParaRPr lang="en-AU" sz="1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17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0C0BA-4BC7-4866-8DE7-E7B2B8EB2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263" y="1144801"/>
            <a:ext cx="2432678" cy="4561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892ED-A693-4DCF-AEAA-6C8AB99AF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75" y="3304493"/>
            <a:ext cx="5569528" cy="2401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2FCB10-4899-44D3-BBA7-850434426084}"/>
              </a:ext>
            </a:extLst>
          </p:cNvPr>
          <p:cNvSpPr/>
          <p:nvPr/>
        </p:nvSpPr>
        <p:spPr>
          <a:xfrm>
            <a:off x="1049099" y="1495650"/>
            <a:ext cx="53022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AU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That’s All For Now Folks!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C8D56-2708-4822-8410-D91B495F5B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75" y="1350591"/>
            <a:ext cx="556985" cy="9826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597FC9-677A-46E9-84FF-46B254081123}"/>
              </a:ext>
            </a:extLst>
          </p:cNvPr>
          <p:cNvSpPr/>
          <p:nvPr/>
        </p:nvSpPr>
        <p:spPr>
          <a:xfrm>
            <a:off x="2194048" y="2236492"/>
            <a:ext cx="282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Be Continued.</a:t>
            </a:r>
          </a:p>
        </p:txBody>
      </p:sp>
    </p:spTree>
    <p:extLst>
      <p:ext uri="{BB962C8B-B14F-4D97-AF65-F5344CB8AC3E}">
        <p14:creationId xmlns:p14="http://schemas.microsoft.com/office/powerpoint/2010/main" val="270501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F6E5-0FC2-4803-B977-D532E4FA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803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Tech Specs XPS 13 2-in-1 (Black)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07E87-9B91-480F-92B6-8D6691A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8" y="2440578"/>
            <a:ext cx="8752114" cy="3627119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Processor: 8th Generation Intel® Core™ i7-8500Y Processor                                (4M cache, up to 3.9 GHz) </a:t>
            </a:r>
          </a:p>
          <a:p>
            <a:r>
              <a:rPr lang="en-US" sz="9600" dirty="0"/>
              <a:t>OS: Windows 10 Pro 64-bit English</a:t>
            </a:r>
          </a:p>
          <a:p>
            <a:r>
              <a:rPr lang="en-AU" sz="9600" dirty="0"/>
              <a:t>Memory: 16 GB LPDDR3 1866MH</a:t>
            </a:r>
          </a:p>
          <a:p>
            <a:r>
              <a:rPr lang="en-US" sz="9600" dirty="0"/>
              <a:t>Storage: 512GB PCIe Solid State Drive</a:t>
            </a:r>
          </a:p>
          <a:p>
            <a:r>
              <a:rPr lang="en-AU" sz="9600" dirty="0"/>
              <a:t>Video Card: Intel® HD Graphics 615</a:t>
            </a:r>
          </a:p>
          <a:p>
            <a:r>
              <a:rPr lang="en-US" sz="9600" dirty="0"/>
              <a:t>Display: 13.3” QHD+ (3200 x 1800) </a:t>
            </a:r>
            <a:r>
              <a:rPr lang="en-US" sz="9600" dirty="0" err="1"/>
              <a:t>InfinityEdge</a:t>
            </a:r>
            <a:r>
              <a:rPr lang="en-US" sz="9600" dirty="0"/>
              <a:t> touch display, Black</a:t>
            </a:r>
          </a:p>
          <a:p>
            <a:r>
              <a:rPr lang="en-US" sz="9600" dirty="0"/>
              <a:t>Wireless: Intel® 8265 802.11ac 2x2 </a:t>
            </a:r>
            <a:r>
              <a:rPr lang="en-US" sz="9600" dirty="0" err="1"/>
              <a:t>WiFi</a:t>
            </a:r>
            <a:r>
              <a:rPr lang="en-US" sz="9600" dirty="0"/>
              <a:t> and Bluetooth</a:t>
            </a:r>
          </a:p>
          <a:p>
            <a:r>
              <a:rPr lang="en-AU" sz="9600" dirty="0"/>
              <a:t>Pen: Dell Active Pen (PN556W) </a:t>
            </a:r>
            <a:br>
              <a:rPr lang="en-AU" sz="6000" dirty="0"/>
            </a:br>
            <a:endParaRPr lang="en-US" sz="6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24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D17C1-5C56-4948-B694-D456145B2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16" y="360124"/>
            <a:ext cx="5321201" cy="33145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D7DBEF3-8CA1-4A47-A74B-88E8749B5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2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562FC-4355-4026-B0C3-D5D33473A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667" y="4048175"/>
            <a:ext cx="6465195" cy="25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4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E2B7E-F908-4E49-A787-E07FCDBB9C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6" t="6677" r="9200" b="6936"/>
          <a:stretch/>
        </p:blipFill>
        <p:spPr>
          <a:xfrm>
            <a:off x="2311758" y="225379"/>
            <a:ext cx="6153223" cy="3203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ED0DFF-F5F2-46D8-96AA-0551B2DB40DE}"/>
              </a:ext>
            </a:extLst>
          </p:cNvPr>
          <p:cNvSpPr/>
          <p:nvPr/>
        </p:nvSpPr>
        <p:spPr>
          <a:xfrm>
            <a:off x="1210615" y="3589250"/>
            <a:ext cx="57375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444444"/>
                </a:solidFill>
              </a:rPr>
              <a:t>1. Speaker </a:t>
            </a:r>
          </a:p>
          <a:p>
            <a:r>
              <a:rPr lang="en-AU" sz="2000" dirty="0">
                <a:solidFill>
                  <a:srgbClr val="444444"/>
                </a:solidFill>
              </a:rPr>
              <a:t>2. Power Button  </a:t>
            </a:r>
          </a:p>
          <a:p>
            <a:r>
              <a:rPr lang="en-AU" sz="2000" dirty="0">
                <a:solidFill>
                  <a:srgbClr val="444444"/>
                </a:solidFill>
              </a:rPr>
              <a:t>3. Micro SD Card Slot </a:t>
            </a:r>
          </a:p>
          <a:p>
            <a:r>
              <a:rPr lang="en-AU" sz="2000" dirty="0">
                <a:solidFill>
                  <a:srgbClr val="444444"/>
                </a:solidFill>
              </a:rPr>
              <a:t>4. USB-C 3.1 with </a:t>
            </a:r>
            <a:r>
              <a:rPr lang="en-AU" sz="2000" dirty="0" err="1">
                <a:solidFill>
                  <a:srgbClr val="444444"/>
                </a:solidFill>
              </a:rPr>
              <a:t>Powershare</a:t>
            </a:r>
            <a:r>
              <a:rPr lang="en-AU" sz="2000" dirty="0">
                <a:solidFill>
                  <a:srgbClr val="444444"/>
                </a:solidFill>
              </a:rPr>
              <a:t>, DC-In and Display Port  </a:t>
            </a:r>
          </a:p>
          <a:p>
            <a:r>
              <a:rPr lang="en-AU" sz="2000" dirty="0">
                <a:solidFill>
                  <a:srgbClr val="444444"/>
                </a:solidFill>
              </a:rPr>
              <a:t>5. Noble Lock Slot  </a:t>
            </a:r>
          </a:p>
          <a:p>
            <a:r>
              <a:rPr lang="en-AU" sz="2000" dirty="0">
                <a:solidFill>
                  <a:srgbClr val="444444"/>
                </a:solidFill>
              </a:rPr>
              <a:t>6. Thunderbolt™ 3 (4 lanes of PCI Express Gen 3) </a:t>
            </a:r>
          </a:p>
          <a:p>
            <a:r>
              <a:rPr lang="en-AU" sz="2000" dirty="0">
                <a:solidFill>
                  <a:srgbClr val="444444"/>
                </a:solidFill>
              </a:rPr>
              <a:t>	with </a:t>
            </a:r>
            <a:r>
              <a:rPr lang="en-AU" sz="2000" dirty="0" err="1">
                <a:solidFill>
                  <a:srgbClr val="444444"/>
                </a:solidFill>
              </a:rPr>
              <a:t>PowerShare</a:t>
            </a:r>
            <a:r>
              <a:rPr lang="en-AU" sz="2000" dirty="0">
                <a:solidFill>
                  <a:srgbClr val="444444"/>
                </a:solidFill>
              </a:rPr>
              <a:t>, DC-In &amp; Display Port </a:t>
            </a:r>
          </a:p>
          <a:p>
            <a:r>
              <a:rPr lang="en-AU" sz="2000" dirty="0">
                <a:solidFill>
                  <a:srgbClr val="444444"/>
                </a:solidFill>
              </a:rPr>
              <a:t>7. Headset jack  </a:t>
            </a:r>
          </a:p>
          <a:p>
            <a:r>
              <a:rPr lang="en-AU" sz="2000" dirty="0">
                <a:solidFill>
                  <a:srgbClr val="444444"/>
                </a:solidFill>
              </a:rPr>
              <a:t>8. Battery gauge button and indicator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169D8-3858-417C-B82B-B3075B45BEC9}"/>
              </a:ext>
            </a:extLst>
          </p:cNvPr>
          <p:cNvSpPr/>
          <p:nvPr/>
        </p:nvSpPr>
        <p:spPr>
          <a:xfrm>
            <a:off x="679019" y="618792"/>
            <a:ext cx="2280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solidFill>
                  <a:srgbClr val="444444"/>
                </a:solidFill>
                <a:latin typeface="+mj-lt"/>
              </a:rPr>
              <a:t>Ports &amp; Slots</a:t>
            </a:r>
          </a:p>
        </p:txBody>
      </p:sp>
    </p:spTree>
    <p:extLst>
      <p:ext uri="{BB962C8B-B14F-4D97-AF65-F5344CB8AC3E}">
        <p14:creationId xmlns:p14="http://schemas.microsoft.com/office/powerpoint/2010/main" val="416334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4307A7-ECCA-4D47-BBFB-84953C8E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734096"/>
            <a:ext cx="5518597" cy="3747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00DFF6-BD62-4AF6-8D35-CB692E2ECFE1}"/>
              </a:ext>
            </a:extLst>
          </p:cNvPr>
          <p:cNvSpPr/>
          <p:nvPr/>
        </p:nvSpPr>
        <p:spPr>
          <a:xfrm>
            <a:off x="982462" y="5147867"/>
            <a:ext cx="7404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44444"/>
                </a:solidFill>
              </a:rPr>
              <a:t>Dimensions &amp; Weight</a:t>
            </a:r>
          </a:p>
          <a:p>
            <a:r>
              <a:rPr lang="en-US" sz="2000" dirty="0">
                <a:solidFill>
                  <a:srgbClr val="444444"/>
                </a:solidFill>
              </a:rPr>
              <a:t>1. Depth: 199 mm ( 7.8 inches) | 2. Width: 304 mm ( 11.98 inches) | 3. Height: 8 - 13.7 mm (0.32- 0.54 inches) | 4. Weight: starting at 1.24 kg ( 2.7 pounds)</a:t>
            </a:r>
            <a:r>
              <a:rPr lang="en-US" sz="2000" dirty="0">
                <a:solidFill>
                  <a:srgbClr val="007DB8"/>
                </a:solidFill>
              </a:rPr>
              <a:t>*</a:t>
            </a:r>
            <a:endParaRPr lang="en-US" sz="2000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F6E5-0FC2-4803-B977-D532E4FA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3825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Useful Applications: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1A0E1F-7405-40A0-8420-8BA0A92A7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585" y="2362201"/>
            <a:ext cx="585788" cy="621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DACE2A-039E-4D10-850B-C11632087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85" y="3591805"/>
            <a:ext cx="585788" cy="569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69C7C-2F6F-4E85-A4A5-98B04F1D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30" y="4769419"/>
            <a:ext cx="617644" cy="569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394F20-7269-447F-A750-38AF752A3A0B}"/>
              </a:ext>
            </a:extLst>
          </p:cNvPr>
          <p:cNvSpPr txBox="1"/>
          <p:nvPr/>
        </p:nvSpPr>
        <p:spPr>
          <a:xfrm>
            <a:off x="1926784" y="2493913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4K Video Downloader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5DA2D-B646-45E9-B0F7-C5B0483C6CE5}"/>
              </a:ext>
            </a:extLst>
          </p:cNvPr>
          <p:cNvSpPr txBox="1"/>
          <p:nvPr/>
        </p:nvSpPr>
        <p:spPr>
          <a:xfrm>
            <a:off x="1844404" y="3677881"/>
            <a:ext cx="194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Gihosoft</a:t>
            </a:r>
            <a:r>
              <a:rPr lang="en-AU" dirty="0"/>
              <a:t> </a:t>
            </a:r>
            <a:r>
              <a:rPr lang="en-AU" dirty="0" err="1"/>
              <a:t>TubeGet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96504-4D75-4408-9D32-4DB8E32C1013}"/>
              </a:ext>
            </a:extLst>
          </p:cNvPr>
          <p:cNvSpPr txBox="1"/>
          <p:nvPr/>
        </p:nvSpPr>
        <p:spPr>
          <a:xfrm>
            <a:off x="1793024" y="4841535"/>
            <a:ext cx="265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HTTrack</a:t>
            </a:r>
            <a:r>
              <a:rPr lang="en-AU" dirty="0"/>
              <a:t> Website Copier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5B012-6578-48B3-9314-EF131F654799}"/>
              </a:ext>
            </a:extLst>
          </p:cNvPr>
          <p:cNvSpPr/>
          <p:nvPr/>
        </p:nvSpPr>
        <p:spPr>
          <a:xfrm>
            <a:off x="4555524" y="2486304"/>
            <a:ext cx="314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5"/>
              </a:rPr>
              <a:t>https://www.4kdownload.com/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67170-0C7C-4570-9C1D-91E930C4B102}"/>
              </a:ext>
            </a:extLst>
          </p:cNvPr>
          <p:cNvSpPr/>
          <p:nvPr/>
        </p:nvSpPr>
        <p:spPr>
          <a:xfrm>
            <a:off x="4529091" y="3615659"/>
            <a:ext cx="276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6"/>
              </a:rPr>
              <a:t>https://www.gihosoft.com/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AEEEF-8D55-4E00-A792-13DDBAD8A5DD}"/>
              </a:ext>
            </a:extLst>
          </p:cNvPr>
          <p:cNvSpPr/>
          <p:nvPr/>
        </p:nvSpPr>
        <p:spPr>
          <a:xfrm>
            <a:off x="4529091" y="4846427"/>
            <a:ext cx="265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7"/>
              </a:rPr>
              <a:t>https://www.httrack.com/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647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86E56-64D0-4C2F-9B8E-111504E1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0" y="0"/>
            <a:ext cx="85633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4C8FC8-3B29-469A-9C9B-F1A6E2D9A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24" y="0"/>
            <a:ext cx="870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FDAC60-069B-4D11-8D77-D094632D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7" y="1038225"/>
            <a:ext cx="85058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9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446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Rockwell</vt:lpstr>
      <vt:lpstr>Office Theme</vt:lpstr>
      <vt:lpstr>From The Lap Top to 4K </vt:lpstr>
      <vt:lpstr>PowerPoint Presentation</vt:lpstr>
      <vt:lpstr>Tech Specs XPS 13 2-in-1 (Black) </vt:lpstr>
      <vt:lpstr>PowerPoint Presentation</vt:lpstr>
      <vt:lpstr>PowerPoint Presentation</vt:lpstr>
      <vt:lpstr>PowerPoint Presentation</vt:lpstr>
      <vt:lpstr>Useful Applications: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Lap Top to 4K, and Beyond </dc:title>
  <dc:creator>David S King</dc:creator>
  <cp:lastModifiedBy>Multimedia SIG</cp:lastModifiedBy>
  <cp:revision>30</cp:revision>
  <dcterms:created xsi:type="dcterms:W3CDTF">2019-04-04T06:10:41Z</dcterms:created>
  <dcterms:modified xsi:type="dcterms:W3CDTF">2019-06-20T02:17:22Z</dcterms:modified>
</cp:coreProperties>
</file>